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8" r:id="rId2"/>
    <p:sldId id="263" r:id="rId3"/>
    <p:sldId id="259" r:id="rId4"/>
    <p:sldId id="256" r:id="rId5"/>
    <p:sldId id="257" r:id="rId6"/>
    <p:sldId id="260" r:id="rId7"/>
    <p:sldId id="282" r:id="rId8"/>
    <p:sldId id="262" r:id="rId9"/>
    <p:sldId id="281" r:id="rId10"/>
    <p:sldId id="276" r:id="rId11"/>
    <p:sldId id="266" r:id="rId12"/>
    <p:sldId id="280" r:id="rId13"/>
    <p:sldId id="265" r:id="rId14"/>
    <p:sldId id="268" r:id="rId15"/>
    <p:sldId id="277" r:id="rId16"/>
    <p:sldId id="279" r:id="rId17"/>
    <p:sldId id="283" r:id="rId18"/>
    <p:sldId id="284" r:id="rId19"/>
    <p:sldId id="275"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6"/>
    <p:restoredTop sz="86818"/>
  </p:normalViewPr>
  <p:slideViewPr>
    <p:cSldViewPr snapToGrid="0">
      <p:cViewPr varScale="1">
        <p:scale>
          <a:sx n="57" d="100"/>
          <a:sy n="57" d="100"/>
        </p:scale>
        <p:origin x="9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BB5D119-0961-4977-9B58-5AAF51CACC5C}" type="datetimeFigureOut">
              <a:rPr lang="en-US" smtClean="0"/>
              <a:t>3/25/2025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EEF52C7-B68A-4DFA-AF81-9A46AA9D3890}" type="slidenum">
              <a:rPr lang="en-US" smtClean="0"/>
              <a:t>‹#›</a:t>
            </a:fld>
            <a:endParaRPr lang="en-US"/>
          </a:p>
        </p:txBody>
      </p:sp>
    </p:spTree>
    <p:extLst>
      <p:ext uri="{BB962C8B-B14F-4D97-AF65-F5344CB8AC3E}">
        <p14:creationId xmlns:p14="http://schemas.microsoft.com/office/powerpoint/2010/main" val="130710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E9EE40-F029-8E4A-8654-B4749E825EE9}" type="datetimeFigureOut">
              <a:rPr lang="en-US" smtClean="0"/>
              <a:t>3/25/2025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DC5FD3-6770-7F4B-ABBF-BA491D24B125}" type="slidenum">
              <a:rPr lang="en-US" smtClean="0"/>
              <a:t>‹#›</a:t>
            </a:fld>
            <a:endParaRPr lang="en-US"/>
          </a:p>
        </p:txBody>
      </p:sp>
    </p:spTree>
    <p:extLst>
      <p:ext uri="{BB962C8B-B14F-4D97-AF65-F5344CB8AC3E}">
        <p14:creationId xmlns:p14="http://schemas.microsoft.com/office/powerpoint/2010/main" val="322832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1</a:t>
            </a:fld>
            <a:endParaRPr lang="en-US"/>
          </a:p>
        </p:txBody>
      </p:sp>
    </p:spTree>
    <p:extLst>
      <p:ext uri="{BB962C8B-B14F-4D97-AF65-F5344CB8AC3E}">
        <p14:creationId xmlns:p14="http://schemas.microsoft.com/office/powerpoint/2010/main" val="3670175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11</a:t>
            </a:fld>
            <a:endParaRPr lang="en-US"/>
          </a:p>
        </p:txBody>
      </p:sp>
    </p:spTree>
    <p:extLst>
      <p:ext uri="{BB962C8B-B14F-4D97-AF65-F5344CB8AC3E}">
        <p14:creationId xmlns:p14="http://schemas.microsoft.com/office/powerpoint/2010/main" val="245109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12</a:t>
            </a:fld>
            <a:endParaRPr lang="en-US"/>
          </a:p>
        </p:txBody>
      </p:sp>
    </p:spTree>
    <p:extLst>
      <p:ext uri="{BB962C8B-B14F-4D97-AF65-F5344CB8AC3E}">
        <p14:creationId xmlns:p14="http://schemas.microsoft.com/office/powerpoint/2010/main" val="1457947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DC5FD3-6770-7F4B-ABBF-BA491D24B125}" type="slidenum">
              <a:rPr lang="en-US" smtClean="0"/>
              <a:t>13</a:t>
            </a:fld>
            <a:endParaRPr lang="en-US"/>
          </a:p>
        </p:txBody>
      </p:sp>
    </p:spTree>
    <p:extLst>
      <p:ext uri="{BB962C8B-B14F-4D97-AF65-F5344CB8AC3E}">
        <p14:creationId xmlns:p14="http://schemas.microsoft.com/office/powerpoint/2010/main" val="401179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14</a:t>
            </a:fld>
            <a:endParaRPr lang="en-US"/>
          </a:p>
        </p:txBody>
      </p:sp>
    </p:spTree>
    <p:extLst>
      <p:ext uri="{BB962C8B-B14F-4D97-AF65-F5344CB8AC3E}">
        <p14:creationId xmlns:p14="http://schemas.microsoft.com/office/powerpoint/2010/main" val="564990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C5FD3-6770-7F4B-ABBF-BA491D24B125}" type="slidenum">
              <a:rPr lang="en-US" smtClean="0"/>
              <a:t>15</a:t>
            </a:fld>
            <a:endParaRPr lang="en-US"/>
          </a:p>
        </p:txBody>
      </p:sp>
    </p:spTree>
    <p:extLst>
      <p:ext uri="{BB962C8B-B14F-4D97-AF65-F5344CB8AC3E}">
        <p14:creationId xmlns:p14="http://schemas.microsoft.com/office/powerpoint/2010/main" val="1521486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16</a:t>
            </a:fld>
            <a:endParaRPr lang="en-US"/>
          </a:p>
        </p:txBody>
      </p:sp>
    </p:spTree>
    <p:extLst>
      <p:ext uri="{BB962C8B-B14F-4D97-AF65-F5344CB8AC3E}">
        <p14:creationId xmlns:p14="http://schemas.microsoft.com/office/powerpoint/2010/main" val="2348875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to focus</a:t>
            </a:r>
            <a:r>
              <a:rPr lang="en-US" baseline="0" dirty="0"/>
              <a:t> on tasks rather than fighting against reality</a:t>
            </a:r>
            <a:endParaRPr lang="en-US" dirty="0"/>
          </a:p>
        </p:txBody>
      </p:sp>
      <p:sp>
        <p:nvSpPr>
          <p:cNvPr id="4" name="Slide Number Placeholder 3"/>
          <p:cNvSpPr>
            <a:spLocks noGrp="1"/>
          </p:cNvSpPr>
          <p:nvPr>
            <p:ph type="sldNum" sz="quarter" idx="5"/>
          </p:nvPr>
        </p:nvSpPr>
        <p:spPr/>
        <p:txBody>
          <a:bodyPr/>
          <a:lstStyle/>
          <a:p>
            <a:fld id="{0BDC5FD3-6770-7F4B-ABBF-BA491D24B125}" type="slidenum">
              <a:rPr lang="en-US" smtClean="0"/>
              <a:t>17</a:t>
            </a:fld>
            <a:endParaRPr lang="en-US"/>
          </a:p>
        </p:txBody>
      </p:sp>
    </p:spTree>
    <p:extLst>
      <p:ext uri="{BB962C8B-B14F-4D97-AF65-F5344CB8AC3E}">
        <p14:creationId xmlns:p14="http://schemas.microsoft.com/office/powerpoint/2010/main" val="237218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to focus</a:t>
            </a:r>
            <a:r>
              <a:rPr lang="en-US" baseline="0" dirty="0"/>
              <a:t> on tasks rather than fighting against reality</a:t>
            </a:r>
            <a:endParaRPr lang="en-US" dirty="0"/>
          </a:p>
        </p:txBody>
      </p:sp>
      <p:sp>
        <p:nvSpPr>
          <p:cNvPr id="4" name="Slide Number Placeholder 3"/>
          <p:cNvSpPr>
            <a:spLocks noGrp="1"/>
          </p:cNvSpPr>
          <p:nvPr>
            <p:ph type="sldNum" sz="quarter" idx="5"/>
          </p:nvPr>
        </p:nvSpPr>
        <p:spPr/>
        <p:txBody>
          <a:bodyPr/>
          <a:lstStyle/>
          <a:p>
            <a:fld id="{0BDC5FD3-6770-7F4B-ABBF-BA491D24B125}" type="slidenum">
              <a:rPr lang="en-US" smtClean="0"/>
              <a:t>18</a:t>
            </a:fld>
            <a:endParaRPr lang="en-US"/>
          </a:p>
        </p:txBody>
      </p:sp>
    </p:spTree>
    <p:extLst>
      <p:ext uri="{BB962C8B-B14F-4D97-AF65-F5344CB8AC3E}">
        <p14:creationId xmlns:p14="http://schemas.microsoft.com/office/powerpoint/2010/main" val="1324819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C5FD3-6770-7F4B-ABBF-BA491D24B125}" type="slidenum">
              <a:rPr lang="en-US" smtClean="0"/>
              <a:t>19</a:t>
            </a:fld>
            <a:endParaRPr lang="en-US"/>
          </a:p>
        </p:txBody>
      </p:sp>
    </p:spTree>
    <p:extLst>
      <p:ext uri="{BB962C8B-B14F-4D97-AF65-F5344CB8AC3E}">
        <p14:creationId xmlns:p14="http://schemas.microsoft.com/office/powerpoint/2010/main" val="9996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2</a:t>
            </a:fld>
            <a:endParaRPr lang="en-US"/>
          </a:p>
        </p:txBody>
      </p:sp>
    </p:spTree>
    <p:extLst>
      <p:ext uri="{BB962C8B-B14F-4D97-AF65-F5344CB8AC3E}">
        <p14:creationId xmlns:p14="http://schemas.microsoft.com/office/powerpoint/2010/main" val="12766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3</a:t>
            </a:fld>
            <a:endParaRPr lang="en-US"/>
          </a:p>
        </p:txBody>
      </p:sp>
    </p:spTree>
    <p:extLst>
      <p:ext uri="{BB962C8B-B14F-4D97-AF65-F5344CB8AC3E}">
        <p14:creationId xmlns:p14="http://schemas.microsoft.com/office/powerpoint/2010/main" val="377261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C5FD3-6770-7F4B-ABBF-BA491D24B125}" type="slidenum">
              <a:rPr lang="en-US" smtClean="0"/>
              <a:t>4</a:t>
            </a:fld>
            <a:endParaRPr lang="en-US"/>
          </a:p>
        </p:txBody>
      </p:sp>
    </p:spTree>
    <p:extLst>
      <p:ext uri="{BB962C8B-B14F-4D97-AF65-F5344CB8AC3E}">
        <p14:creationId xmlns:p14="http://schemas.microsoft.com/office/powerpoint/2010/main" val="367696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DC5FD3-6770-7F4B-ABBF-BA491D24B125}" type="slidenum">
              <a:rPr lang="en-US" smtClean="0"/>
              <a:t>5</a:t>
            </a:fld>
            <a:endParaRPr lang="en-US"/>
          </a:p>
        </p:txBody>
      </p:sp>
    </p:spTree>
    <p:extLst>
      <p:ext uri="{BB962C8B-B14F-4D97-AF65-F5344CB8AC3E}">
        <p14:creationId xmlns:p14="http://schemas.microsoft.com/office/powerpoint/2010/main" val="377360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6</a:t>
            </a:fld>
            <a:endParaRPr lang="en-US"/>
          </a:p>
        </p:txBody>
      </p:sp>
    </p:spTree>
    <p:extLst>
      <p:ext uri="{BB962C8B-B14F-4D97-AF65-F5344CB8AC3E}">
        <p14:creationId xmlns:p14="http://schemas.microsoft.com/office/powerpoint/2010/main" val="201578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8</a:t>
            </a:fld>
            <a:endParaRPr lang="en-US"/>
          </a:p>
        </p:txBody>
      </p:sp>
    </p:spTree>
    <p:extLst>
      <p:ext uri="{BB962C8B-B14F-4D97-AF65-F5344CB8AC3E}">
        <p14:creationId xmlns:p14="http://schemas.microsoft.com/office/powerpoint/2010/main" val="239821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9</a:t>
            </a:fld>
            <a:endParaRPr lang="en-US"/>
          </a:p>
        </p:txBody>
      </p:sp>
    </p:spTree>
    <p:extLst>
      <p:ext uri="{BB962C8B-B14F-4D97-AF65-F5344CB8AC3E}">
        <p14:creationId xmlns:p14="http://schemas.microsoft.com/office/powerpoint/2010/main" val="144025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10</a:t>
            </a:fld>
            <a:endParaRPr lang="en-US"/>
          </a:p>
        </p:txBody>
      </p:sp>
    </p:spTree>
    <p:extLst>
      <p:ext uri="{BB962C8B-B14F-4D97-AF65-F5344CB8AC3E}">
        <p14:creationId xmlns:p14="http://schemas.microsoft.com/office/powerpoint/2010/main" val="236373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29586D-E2D9-6142-A749-6D980636B57E}"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169797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29586D-E2D9-6142-A749-6D980636B57E}"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236425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29586D-E2D9-6142-A749-6D980636B57E}"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96659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29586D-E2D9-6142-A749-6D980636B57E}"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144746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29586D-E2D9-6142-A749-6D980636B57E}"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217811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129586D-E2D9-6142-A749-6D980636B57E}" type="datetimeFigureOut">
              <a:rPr lang="en-US" smtClean="0"/>
              <a:t>3/25/2025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773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129586D-E2D9-6142-A749-6D980636B57E}" type="datetimeFigureOut">
              <a:rPr lang="en-US" smtClean="0"/>
              <a:t>3/25/2025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239307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129586D-E2D9-6142-A749-6D980636B57E}" type="datetimeFigureOut">
              <a:rPr lang="en-US" smtClean="0"/>
              <a:t>3/25/2025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337901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9586D-E2D9-6142-A749-6D980636B57E}"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187477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129586D-E2D9-6142-A749-6D980636B57E}" type="datetimeFigureOut">
              <a:rPr lang="en-US" smtClean="0"/>
              <a:t>3/25/2025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33220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129586D-E2D9-6142-A749-6D980636B57E}" type="datetimeFigureOut">
              <a:rPr lang="en-US" smtClean="0"/>
              <a:t>3/25/2025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248443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129586D-E2D9-6142-A749-6D980636B57E}" type="datetimeFigureOut">
              <a:rPr lang="en-US" smtClean="0"/>
              <a:t>3/25/2025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F705443-9B45-1741-8058-BFC871253CA2}" type="slidenum">
              <a:rPr lang="en-US" smtClean="0"/>
              <a:t>‹#›</a:t>
            </a:fld>
            <a:endParaRPr lang="en-US"/>
          </a:p>
        </p:txBody>
      </p:sp>
    </p:spTree>
    <p:extLst>
      <p:ext uri="{BB962C8B-B14F-4D97-AF65-F5344CB8AC3E}">
        <p14:creationId xmlns:p14="http://schemas.microsoft.com/office/powerpoint/2010/main" val="3073991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232BB-6BF7-E84C-920D-B2D6B222A5FD}"/>
              </a:ext>
            </a:extLst>
          </p:cNvPr>
          <p:cNvSpPr>
            <a:spLocks noGrp="1"/>
          </p:cNvSpPr>
          <p:nvPr>
            <p:ph type="ctrTitle"/>
          </p:nvPr>
        </p:nvSpPr>
        <p:spPr/>
        <p:txBody>
          <a:bodyPr/>
          <a:lstStyle/>
          <a:p>
            <a:pPr algn="ctr"/>
            <a:r>
              <a:rPr lang="en-US" dirty="0"/>
              <a:t>Executive Functioning Skills</a:t>
            </a:r>
          </a:p>
        </p:txBody>
      </p:sp>
      <p:sp>
        <p:nvSpPr>
          <p:cNvPr id="3" name="Subtitle 2">
            <a:extLst>
              <a:ext uri="{FF2B5EF4-FFF2-40B4-BE49-F238E27FC236}">
                <a16:creationId xmlns:a16="http://schemas.microsoft.com/office/drawing/2014/main" id="{DC0F9896-B986-B782-5292-B88CB59B71B0}"/>
              </a:ext>
            </a:extLst>
          </p:cNvPr>
          <p:cNvSpPr>
            <a:spLocks noGrp="1"/>
          </p:cNvSpPr>
          <p:nvPr>
            <p:ph type="subTitle" idx="1"/>
          </p:nvPr>
        </p:nvSpPr>
        <p:spPr/>
        <p:txBody>
          <a:bodyPr/>
          <a:lstStyle/>
          <a:p>
            <a:r>
              <a:rPr lang="en-US" dirty="0"/>
              <a:t>Retriever Integrated Health</a:t>
            </a:r>
          </a:p>
          <a:p>
            <a:r>
              <a:rPr lang="en-US" dirty="0"/>
              <a:t>Week 1</a:t>
            </a:r>
          </a:p>
        </p:txBody>
      </p:sp>
    </p:spTree>
    <p:extLst>
      <p:ext uri="{BB962C8B-B14F-4D97-AF65-F5344CB8AC3E}">
        <p14:creationId xmlns:p14="http://schemas.microsoft.com/office/powerpoint/2010/main" val="10065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456-3873-CB92-94E8-509432D89079}"/>
              </a:ext>
            </a:extLst>
          </p:cNvPr>
          <p:cNvSpPr>
            <a:spLocks noGrp="1"/>
          </p:cNvSpPr>
          <p:nvPr>
            <p:ph type="title"/>
          </p:nvPr>
        </p:nvSpPr>
        <p:spPr/>
        <p:txBody>
          <a:bodyPr/>
          <a:lstStyle/>
          <a:p>
            <a:r>
              <a:rPr lang="en-US" dirty="0"/>
              <a:t>Metacognition</a:t>
            </a:r>
            <a:br>
              <a:rPr lang="en-US" dirty="0"/>
            </a:br>
            <a:r>
              <a:rPr lang="en-US" dirty="0"/>
              <a:t>Tips</a:t>
            </a:r>
          </a:p>
        </p:txBody>
      </p:sp>
      <p:sp>
        <p:nvSpPr>
          <p:cNvPr id="3" name="Content Placeholder 2">
            <a:extLst>
              <a:ext uri="{FF2B5EF4-FFF2-40B4-BE49-F238E27FC236}">
                <a16:creationId xmlns:a16="http://schemas.microsoft.com/office/drawing/2014/main" id="{59324A5D-AB7A-334C-5797-C0B7E5221EAC}"/>
              </a:ext>
            </a:extLst>
          </p:cNvPr>
          <p:cNvSpPr>
            <a:spLocks noGrp="1"/>
          </p:cNvSpPr>
          <p:nvPr>
            <p:ph idx="1"/>
          </p:nvPr>
        </p:nvSpPr>
        <p:spPr>
          <a:xfrm>
            <a:off x="3438103" y="864107"/>
            <a:ext cx="5219065" cy="5702947"/>
          </a:xfrm>
        </p:spPr>
        <p:txBody>
          <a:bodyPr/>
          <a:lstStyle/>
          <a:p>
            <a:r>
              <a:rPr lang="en-US" b="1" dirty="0"/>
              <a:t>Self-reflection</a:t>
            </a:r>
          </a:p>
          <a:p>
            <a:pPr lvl="1"/>
            <a:r>
              <a:rPr lang="en-US" dirty="0"/>
              <a:t>Is this the best way to carry out this task?</a:t>
            </a:r>
          </a:p>
          <a:p>
            <a:pPr lvl="1"/>
            <a:r>
              <a:rPr lang="en-US" dirty="0"/>
              <a:t>Did I miss something about this?</a:t>
            </a:r>
          </a:p>
          <a:p>
            <a:pPr lvl="1"/>
            <a:r>
              <a:rPr lang="en-US" dirty="0"/>
              <a:t>Am I looking at this in the right or best way?</a:t>
            </a:r>
          </a:p>
          <a:p>
            <a:pPr lvl="1"/>
            <a:r>
              <a:rPr lang="en-US" dirty="0"/>
              <a:t>How can I do a better job at thinking about what I’m doing?</a:t>
            </a:r>
          </a:p>
          <a:p>
            <a:pPr lvl="1"/>
            <a:r>
              <a:rPr lang="en-US" dirty="0"/>
              <a:t>How can I do better next time?</a:t>
            </a:r>
          </a:p>
          <a:p>
            <a:r>
              <a:rPr lang="en-US" b="1" dirty="0"/>
              <a:t>Get support in order to strengthen this skill</a:t>
            </a:r>
            <a:r>
              <a:rPr lang="en-US" dirty="0"/>
              <a:t>:</a:t>
            </a:r>
          </a:p>
          <a:p>
            <a:pPr lvl="1"/>
            <a:r>
              <a:rPr lang="en-US" dirty="0"/>
              <a:t>Ask a friend to look over an assignment or task to see if they see something you don’t</a:t>
            </a:r>
          </a:p>
          <a:p>
            <a:pPr lvl="1"/>
            <a:r>
              <a:rPr lang="en-US" dirty="0"/>
              <a:t>Visit your professor during office hours to explore your thinking and get suggestions for improvement</a:t>
            </a:r>
          </a:p>
          <a:p>
            <a:pPr lvl="1"/>
            <a:r>
              <a:rPr lang="en-US" dirty="0"/>
              <a:t>Ask a friend to walk you through how they would approach a task and see if it differs from how you did/would do it</a:t>
            </a:r>
          </a:p>
          <a:p>
            <a:pPr lvl="1"/>
            <a:endParaRPr lang="en-US" dirty="0"/>
          </a:p>
          <a:p>
            <a:pPr lvl="1"/>
            <a:endParaRPr lang="en-US" dirty="0"/>
          </a:p>
        </p:txBody>
      </p:sp>
      <p:pic>
        <p:nvPicPr>
          <p:cNvPr id="4" name="Picture 3">
            <a:extLst>
              <a:ext uri="{FF2B5EF4-FFF2-40B4-BE49-F238E27FC236}">
                <a16:creationId xmlns:a16="http://schemas.microsoft.com/office/drawing/2014/main" id="{1A27B453-FD5D-B48E-4824-FA14548C44C4}"/>
              </a:ext>
            </a:extLst>
          </p:cNvPr>
          <p:cNvPicPr>
            <a:picLocks noChangeAspect="1"/>
          </p:cNvPicPr>
          <p:nvPr/>
        </p:nvPicPr>
        <p:blipFill>
          <a:blip r:embed="rId3"/>
          <a:stretch>
            <a:fillRect/>
          </a:stretch>
        </p:blipFill>
        <p:spPr>
          <a:xfrm>
            <a:off x="3045692" y="755732"/>
            <a:ext cx="489142" cy="733714"/>
          </a:xfrm>
          <a:prstGeom prst="rect">
            <a:avLst/>
          </a:prstGeom>
        </p:spPr>
      </p:pic>
      <p:pic>
        <p:nvPicPr>
          <p:cNvPr id="6" name="Picture 5">
            <a:extLst>
              <a:ext uri="{FF2B5EF4-FFF2-40B4-BE49-F238E27FC236}">
                <a16:creationId xmlns:a16="http://schemas.microsoft.com/office/drawing/2014/main" id="{64051E72-9036-9F58-BF3D-6B6484CA79DF}"/>
              </a:ext>
            </a:extLst>
          </p:cNvPr>
          <p:cNvPicPr>
            <a:picLocks noChangeAspect="1"/>
          </p:cNvPicPr>
          <p:nvPr/>
        </p:nvPicPr>
        <p:blipFill>
          <a:blip r:embed="rId4"/>
          <a:stretch>
            <a:fillRect/>
          </a:stretch>
        </p:blipFill>
        <p:spPr>
          <a:xfrm>
            <a:off x="8563650" y="839185"/>
            <a:ext cx="3534832" cy="5170486"/>
          </a:xfrm>
          <a:prstGeom prst="rect">
            <a:avLst/>
          </a:prstGeom>
        </p:spPr>
      </p:pic>
    </p:spTree>
    <p:extLst>
      <p:ext uri="{BB962C8B-B14F-4D97-AF65-F5344CB8AC3E}">
        <p14:creationId xmlns:p14="http://schemas.microsoft.com/office/powerpoint/2010/main" val="420113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456-3873-CB92-94E8-509432D89079}"/>
              </a:ext>
            </a:extLst>
          </p:cNvPr>
          <p:cNvSpPr>
            <a:spLocks noGrp="1"/>
          </p:cNvSpPr>
          <p:nvPr>
            <p:ph type="title"/>
          </p:nvPr>
        </p:nvSpPr>
        <p:spPr/>
        <p:txBody>
          <a:bodyPr/>
          <a:lstStyle/>
          <a:p>
            <a:r>
              <a:rPr lang="en-US" dirty="0"/>
              <a:t>Metacognition</a:t>
            </a:r>
            <a:br>
              <a:rPr lang="en-US" dirty="0"/>
            </a:br>
            <a:r>
              <a:rPr lang="en-US" dirty="0"/>
              <a:t>Tips</a:t>
            </a:r>
          </a:p>
        </p:txBody>
      </p:sp>
      <p:sp>
        <p:nvSpPr>
          <p:cNvPr id="3" name="Content Placeholder 2">
            <a:extLst>
              <a:ext uri="{FF2B5EF4-FFF2-40B4-BE49-F238E27FC236}">
                <a16:creationId xmlns:a16="http://schemas.microsoft.com/office/drawing/2014/main" id="{59324A5D-AB7A-334C-5797-C0B7E5221EAC}"/>
              </a:ext>
            </a:extLst>
          </p:cNvPr>
          <p:cNvSpPr>
            <a:spLocks noGrp="1"/>
          </p:cNvSpPr>
          <p:nvPr>
            <p:ph idx="1"/>
          </p:nvPr>
        </p:nvSpPr>
        <p:spPr>
          <a:xfrm>
            <a:off x="3722807" y="546354"/>
            <a:ext cx="7315200" cy="445147"/>
          </a:xfrm>
        </p:spPr>
        <p:txBody>
          <a:bodyPr/>
          <a:lstStyle/>
          <a:p>
            <a:r>
              <a:rPr lang="en-US" b="1" dirty="0"/>
              <a:t>SWOT Technique</a:t>
            </a:r>
          </a:p>
          <a:p>
            <a:pPr lvl="1"/>
            <a:endParaRPr lang="en-US" dirty="0"/>
          </a:p>
          <a:p>
            <a:pPr lvl="1"/>
            <a:endParaRPr lang="en-US" dirty="0"/>
          </a:p>
        </p:txBody>
      </p:sp>
      <p:pic>
        <p:nvPicPr>
          <p:cNvPr id="4" name="Picture 3">
            <a:extLst>
              <a:ext uri="{FF2B5EF4-FFF2-40B4-BE49-F238E27FC236}">
                <a16:creationId xmlns:a16="http://schemas.microsoft.com/office/drawing/2014/main" id="{1A27B453-FD5D-B48E-4824-FA14548C44C4}"/>
              </a:ext>
            </a:extLst>
          </p:cNvPr>
          <p:cNvPicPr>
            <a:picLocks noChangeAspect="1"/>
          </p:cNvPicPr>
          <p:nvPr/>
        </p:nvPicPr>
        <p:blipFill>
          <a:blip r:embed="rId3"/>
          <a:stretch>
            <a:fillRect/>
          </a:stretch>
        </p:blipFill>
        <p:spPr>
          <a:xfrm>
            <a:off x="3045692" y="755732"/>
            <a:ext cx="489142" cy="733714"/>
          </a:xfrm>
          <a:prstGeom prst="rect">
            <a:avLst/>
          </a:prstGeom>
        </p:spPr>
      </p:pic>
      <p:pic>
        <p:nvPicPr>
          <p:cNvPr id="6" name="Picture 5">
            <a:extLst>
              <a:ext uri="{FF2B5EF4-FFF2-40B4-BE49-F238E27FC236}">
                <a16:creationId xmlns:a16="http://schemas.microsoft.com/office/drawing/2014/main" id="{83536C74-D27E-8AE1-C8D3-47B427D9D303}"/>
              </a:ext>
            </a:extLst>
          </p:cNvPr>
          <p:cNvPicPr>
            <a:picLocks noChangeAspect="1"/>
          </p:cNvPicPr>
          <p:nvPr/>
        </p:nvPicPr>
        <p:blipFill>
          <a:blip r:embed="rId4"/>
          <a:stretch>
            <a:fillRect/>
          </a:stretch>
        </p:blipFill>
        <p:spPr>
          <a:xfrm>
            <a:off x="4603173" y="768927"/>
            <a:ext cx="5925680" cy="5534905"/>
          </a:xfrm>
          <a:prstGeom prst="rect">
            <a:avLst/>
          </a:prstGeom>
        </p:spPr>
      </p:pic>
    </p:spTree>
    <p:extLst>
      <p:ext uri="{BB962C8B-B14F-4D97-AF65-F5344CB8AC3E}">
        <p14:creationId xmlns:p14="http://schemas.microsoft.com/office/powerpoint/2010/main" val="40493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456-3873-CB92-94E8-509432D89079}"/>
              </a:ext>
            </a:extLst>
          </p:cNvPr>
          <p:cNvSpPr>
            <a:spLocks noGrp="1"/>
          </p:cNvSpPr>
          <p:nvPr>
            <p:ph type="title"/>
          </p:nvPr>
        </p:nvSpPr>
        <p:spPr/>
        <p:txBody>
          <a:bodyPr/>
          <a:lstStyle/>
          <a:p>
            <a:r>
              <a:rPr lang="en-US" dirty="0"/>
              <a:t>Metacognition</a:t>
            </a:r>
            <a:br>
              <a:rPr lang="en-US" dirty="0"/>
            </a:br>
            <a:r>
              <a:rPr lang="en-US" dirty="0"/>
              <a:t>Tips</a:t>
            </a:r>
          </a:p>
        </p:txBody>
      </p:sp>
      <p:sp>
        <p:nvSpPr>
          <p:cNvPr id="3" name="Content Placeholder 2">
            <a:extLst>
              <a:ext uri="{FF2B5EF4-FFF2-40B4-BE49-F238E27FC236}">
                <a16:creationId xmlns:a16="http://schemas.microsoft.com/office/drawing/2014/main" id="{59324A5D-AB7A-334C-5797-C0B7E5221EAC}"/>
              </a:ext>
            </a:extLst>
          </p:cNvPr>
          <p:cNvSpPr>
            <a:spLocks noGrp="1"/>
          </p:cNvSpPr>
          <p:nvPr>
            <p:ph idx="1"/>
          </p:nvPr>
        </p:nvSpPr>
        <p:spPr>
          <a:xfrm>
            <a:off x="3722807" y="546354"/>
            <a:ext cx="7315200" cy="445147"/>
          </a:xfrm>
        </p:spPr>
        <p:txBody>
          <a:bodyPr/>
          <a:lstStyle/>
          <a:p>
            <a:r>
              <a:rPr lang="en-US" b="1" dirty="0"/>
              <a:t>SWOT Technique</a:t>
            </a:r>
          </a:p>
          <a:p>
            <a:pPr lvl="1"/>
            <a:endParaRPr lang="en-US" dirty="0"/>
          </a:p>
          <a:p>
            <a:pPr lvl="1"/>
            <a:endParaRPr lang="en-US" dirty="0"/>
          </a:p>
        </p:txBody>
      </p:sp>
      <p:pic>
        <p:nvPicPr>
          <p:cNvPr id="4" name="Picture 3">
            <a:extLst>
              <a:ext uri="{FF2B5EF4-FFF2-40B4-BE49-F238E27FC236}">
                <a16:creationId xmlns:a16="http://schemas.microsoft.com/office/drawing/2014/main" id="{1A27B453-FD5D-B48E-4824-FA14548C44C4}"/>
              </a:ext>
            </a:extLst>
          </p:cNvPr>
          <p:cNvPicPr>
            <a:picLocks noChangeAspect="1"/>
          </p:cNvPicPr>
          <p:nvPr/>
        </p:nvPicPr>
        <p:blipFill>
          <a:blip r:embed="rId3"/>
          <a:stretch>
            <a:fillRect/>
          </a:stretch>
        </p:blipFill>
        <p:spPr>
          <a:xfrm>
            <a:off x="3045692" y="755732"/>
            <a:ext cx="489142" cy="733714"/>
          </a:xfrm>
          <a:prstGeom prst="rect">
            <a:avLst/>
          </a:prstGeom>
        </p:spPr>
      </p:pic>
      <p:pic>
        <p:nvPicPr>
          <p:cNvPr id="7" name="Picture 6">
            <a:extLst>
              <a:ext uri="{FF2B5EF4-FFF2-40B4-BE49-F238E27FC236}">
                <a16:creationId xmlns:a16="http://schemas.microsoft.com/office/drawing/2014/main" id="{AA857178-B7F3-72B3-FB36-73938256BEF7}"/>
              </a:ext>
            </a:extLst>
          </p:cNvPr>
          <p:cNvPicPr>
            <a:picLocks noChangeAspect="1"/>
          </p:cNvPicPr>
          <p:nvPr/>
        </p:nvPicPr>
        <p:blipFill>
          <a:blip r:embed="rId4"/>
          <a:stretch>
            <a:fillRect/>
          </a:stretch>
        </p:blipFill>
        <p:spPr>
          <a:xfrm>
            <a:off x="3799032" y="799846"/>
            <a:ext cx="7607300" cy="5511800"/>
          </a:xfrm>
          <a:prstGeom prst="rect">
            <a:avLst/>
          </a:prstGeom>
        </p:spPr>
      </p:pic>
    </p:spTree>
    <p:extLst>
      <p:ext uri="{BB962C8B-B14F-4D97-AF65-F5344CB8AC3E}">
        <p14:creationId xmlns:p14="http://schemas.microsoft.com/office/powerpoint/2010/main" val="2196294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1B64-F1EE-7605-7DEA-47E2584DF335}"/>
              </a:ext>
            </a:extLst>
          </p:cNvPr>
          <p:cNvSpPr>
            <a:spLocks noGrp="1"/>
          </p:cNvSpPr>
          <p:nvPr>
            <p:ph type="title"/>
          </p:nvPr>
        </p:nvSpPr>
        <p:spPr/>
        <p:txBody>
          <a:bodyPr/>
          <a:lstStyle/>
          <a:p>
            <a:r>
              <a:rPr lang="en-US" dirty="0"/>
              <a:t>Time Management</a:t>
            </a:r>
            <a:br>
              <a:rPr lang="en-US" dirty="0"/>
            </a:br>
            <a:r>
              <a:rPr lang="en-US" dirty="0"/>
              <a:t>Tips</a:t>
            </a:r>
          </a:p>
        </p:txBody>
      </p:sp>
      <p:sp>
        <p:nvSpPr>
          <p:cNvPr id="3" name="Content Placeholder 2">
            <a:extLst>
              <a:ext uri="{FF2B5EF4-FFF2-40B4-BE49-F238E27FC236}">
                <a16:creationId xmlns:a16="http://schemas.microsoft.com/office/drawing/2014/main" id="{5B082426-7A4C-20B6-E9A0-8E0CA52D1EAC}"/>
              </a:ext>
            </a:extLst>
          </p:cNvPr>
          <p:cNvSpPr>
            <a:spLocks noGrp="1"/>
          </p:cNvSpPr>
          <p:nvPr>
            <p:ph idx="1"/>
          </p:nvPr>
        </p:nvSpPr>
        <p:spPr>
          <a:xfrm>
            <a:off x="3999534" y="155864"/>
            <a:ext cx="7315200" cy="2384472"/>
          </a:xfrm>
        </p:spPr>
        <p:txBody>
          <a:bodyPr>
            <a:normAutofit/>
          </a:bodyPr>
          <a:lstStyle/>
          <a:p>
            <a:r>
              <a:rPr lang="en-US" dirty="0"/>
              <a:t>Prioritization</a:t>
            </a:r>
          </a:p>
          <a:p>
            <a:pPr lvl="1"/>
            <a:r>
              <a:rPr lang="en-US" dirty="0"/>
              <a:t>Rethink productivity</a:t>
            </a:r>
          </a:p>
          <a:p>
            <a:pPr lvl="2"/>
            <a:r>
              <a:rPr lang="en-US" dirty="0"/>
              <a:t>Understand that not all tasks need to be addressed right now, and that not doing everything today does not mean you have a time management problem.</a:t>
            </a:r>
          </a:p>
          <a:p>
            <a:pPr lvl="1"/>
            <a:r>
              <a:rPr lang="en-US" dirty="0"/>
              <a:t>Keep a master list of tasks (and update it regularly)</a:t>
            </a:r>
          </a:p>
          <a:p>
            <a:pPr lvl="2"/>
            <a:r>
              <a:rPr lang="en-US" dirty="0"/>
              <a:t>Include “big” tasks/deadlines as well as “chunked” tasks/deadlines</a:t>
            </a:r>
          </a:p>
        </p:txBody>
      </p:sp>
      <p:pic>
        <p:nvPicPr>
          <p:cNvPr id="4" name="Picture 3">
            <a:extLst>
              <a:ext uri="{FF2B5EF4-FFF2-40B4-BE49-F238E27FC236}">
                <a16:creationId xmlns:a16="http://schemas.microsoft.com/office/drawing/2014/main" id="{54B0D0C9-C5E7-0F84-D16E-9AC92153C6F5}"/>
              </a:ext>
            </a:extLst>
          </p:cNvPr>
          <p:cNvPicPr>
            <a:picLocks noChangeAspect="1"/>
          </p:cNvPicPr>
          <p:nvPr/>
        </p:nvPicPr>
        <p:blipFill>
          <a:blip r:embed="rId3"/>
          <a:stretch>
            <a:fillRect/>
          </a:stretch>
        </p:blipFill>
        <p:spPr>
          <a:xfrm>
            <a:off x="2966221" y="756980"/>
            <a:ext cx="489142" cy="733713"/>
          </a:xfrm>
          <a:prstGeom prst="rect">
            <a:avLst/>
          </a:prstGeom>
        </p:spPr>
      </p:pic>
      <p:pic>
        <p:nvPicPr>
          <p:cNvPr id="6" name="Picture 5">
            <a:extLst>
              <a:ext uri="{FF2B5EF4-FFF2-40B4-BE49-F238E27FC236}">
                <a16:creationId xmlns:a16="http://schemas.microsoft.com/office/drawing/2014/main" id="{FA493968-B861-C450-D718-25DEB0FA5AE4}"/>
              </a:ext>
            </a:extLst>
          </p:cNvPr>
          <p:cNvPicPr>
            <a:picLocks noChangeAspect="1"/>
          </p:cNvPicPr>
          <p:nvPr/>
        </p:nvPicPr>
        <p:blipFill rotWithShape="1">
          <a:blip r:embed="rId4"/>
          <a:srcRect l="1905" r="1583" b="54597"/>
          <a:stretch/>
        </p:blipFill>
        <p:spPr>
          <a:xfrm>
            <a:off x="3616036" y="2354181"/>
            <a:ext cx="8136082" cy="4925291"/>
          </a:xfrm>
          <a:prstGeom prst="rect">
            <a:avLst/>
          </a:prstGeom>
        </p:spPr>
      </p:pic>
      <p:cxnSp>
        <p:nvCxnSpPr>
          <p:cNvPr id="9" name="Straight Connector 8">
            <a:extLst>
              <a:ext uri="{FF2B5EF4-FFF2-40B4-BE49-F238E27FC236}">
                <a16:creationId xmlns:a16="http://schemas.microsoft.com/office/drawing/2014/main" id="{B771E469-C3A9-9750-BC65-DA0FAC08A16C}"/>
              </a:ext>
            </a:extLst>
          </p:cNvPr>
          <p:cNvCxnSpPr>
            <a:cxnSpLocks/>
          </p:cNvCxnSpPr>
          <p:nvPr/>
        </p:nvCxnSpPr>
        <p:spPr>
          <a:xfrm>
            <a:off x="6943677" y="3322820"/>
            <a:ext cx="0" cy="4048954"/>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7D94A85-820E-0C28-F191-1E4C8F7CE5A6}"/>
              </a:ext>
            </a:extLst>
          </p:cNvPr>
          <p:cNvCxnSpPr>
            <a:cxnSpLocks/>
          </p:cNvCxnSpPr>
          <p:nvPr/>
        </p:nvCxnSpPr>
        <p:spPr>
          <a:xfrm>
            <a:off x="9519576" y="3322820"/>
            <a:ext cx="0" cy="4048954"/>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6A661E1D-BFAA-6A54-3A3A-32F15CF17078}"/>
              </a:ext>
            </a:extLst>
          </p:cNvPr>
          <p:cNvSpPr txBox="1"/>
          <p:nvPr/>
        </p:nvSpPr>
        <p:spPr>
          <a:xfrm>
            <a:off x="5215330" y="3605829"/>
            <a:ext cx="1235114" cy="369332"/>
          </a:xfrm>
          <a:prstGeom prst="rect">
            <a:avLst/>
          </a:prstGeom>
          <a:noFill/>
        </p:spPr>
        <p:txBody>
          <a:bodyPr wrap="square" rtlCol="0">
            <a:spAutoFit/>
          </a:bodyPr>
          <a:lstStyle/>
          <a:p>
            <a:pPr algn="ctr"/>
            <a:r>
              <a:rPr lang="en-US" dirty="0"/>
              <a:t>Urgent</a:t>
            </a:r>
          </a:p>
        </p:txBody>
      </p:sp>
      <p:sp>
        <p:nvSpPr>
          <p:cNvPr id="13" name="TextBox 12">
            <a:extLst>
              <a:ext uri="{FF2B5EF4-FFF2-40B4-BE49-F238E27FC236}">
                <a16:creationId xmlns:a16="http://schemas.microsoft.com/office/drawing/2014/main" id="{3610A3FF-6252-D695-ECF7-4707F9A9A48A}"/>
              </a:ext>
            </a:extLst>
          </p:cNvPr>
          <p:cNvSpPr txBox="1"/>
          <p:nvPr/>
        </p:nvSpPr>
        <p:spPr>
          <a:xfrm>
            <a:off x="7455746" y="3619984"/>
            <a:ext cx="1463136" cy="369332"/>
          </a:xfrm>
          <a:prstGeom prst="rect">
            <a:avLst/>
          </a:prstGeom>
          <a:noFill/>
        </p:spPr>
        <p:txBody>
          <a:bodyPr wrap="square" rtlCol="0">
            <a:spAutoFit/>
          </a:bodyPr>
          <a:lstStyle/>
          <a:p>
            <a:pPr algn="ctr"/>
            <a:r>
              <a:rPr lang="en-US" dirty="0"/>
              <a:t>Important</a:t>
            </a:r>
          </a:p>
        </p:txBody>
      </p:sp>
      <p:sp>
        <p:nvSpPr>
          <p:cNvPr id="14" name="TextBox 13">
            <a:extLst>
              <a:ext uri="{FF2B5EF4-FFF2-40B4-BE49-F238E27FC236}">
                <a16:creationId xmlns:a16="http://schemas.microsoft.com/office/drawing/2014/main" id="{D1DBFA45-9346-BD59-0562-A7F6C731A65A}"/>
              </a:ext>
            </a:extLst>
          </p:cNvPr>
          <p:cNvSpPr txBox="1"/>
          <p:nvPr/>
        </p:nvSpPr>
        <p:spPr>
          <a:xfrm>
            <a:off x="10087049" y="3605829"/>
            <a:ext cx="1235114" cy="369332"/>
          </a:xfrm>
          <a:prstGeom prst="rect">
            <a:avLst/>
          </a:prstGeom>
          <a:noFill/>
        </p:spPr>
        <p:txBody>
          <a:bodyPr wrap="square" rtlCol="0">
            <a:spAutoFit/>
          </a:bodyPr>
          <a:lstStyle/>
          <a:p>
            <a:pPr algn="ctr"/>
            <a:r>
              <a:rPr lang="en-US" dirty="0"/>
              <a:t>General</a:t>
            </a:r>
          </a:p>
        </p:txBody>
      </p:sp>
      <p:sp>
        <p:nvSpPr>
          <p:cNvPr id="18" name="TextBox 17">
            <a:extLst>
              <a:ext uri="{FF2B5EF4-FFF2-40B4-BE49-F238E27FC236}">
                <a16:creationId xmlns:a16="http://schemas.microsoft.com/office/drawing/2014/main" id="{1671E330-74FB-5142-1DFB-013D7310EE1D}"/>
              </a:ext>
            </a:extLst>
          </p:cNvPr>
          <p:cNvSpPr txBox="1"/>
          <p:nvPr/>
        </p:nvSpPr>
        <p:spPr>
          <a:xfrm>
            <a:off x="4779818" y="4417176"/>
            <a:ext cx="2067792" cy="1200329"/>
          </a:xfrm>
          <a:prstGeom prst="rect">
            <a:avLst/>
          </a:prstGeom>
          <a:noFill/>
        </p:spPr>
        <p:txBody>
          <a:bodyPr wrap="square">
            <a:spAutoFit/>
          </a:bodyPr>
          <a:lstStyle/>
          <a:p>
            <a:pPr marL="9525" lvl="2" algn="ctr"/>
            <a:r>
              <a:rPr lang="en-US" i="1" dirty="0"/>
              <a:t>these are tasks that are on a deadline in a timeframe that feels pressing </a:t>
            </a:r>
          </a:p>
        </p:txBody>
      </p:sp>
      <p:sp>
        <p:nvSpPr>
          <p:cNvPr id="19" name="TextBox 18">
            <a:extLst>
              <a:ext uri="{FF2B5EF4-FFF2-40B4-BE49-F238E27FC236}">
                <a16:creationId xmlns:a16="http://schemas.microsoft.com/office/drawing/2014/main" id="{162972B5-9D78-86D8-2C93-9058D84C5108}"/>
              </a:ext>
            </a:extLst>
          </p:cNvPr>
          <p:cNvSpPr txBox="1"/>
          <p:nvPr/>
        </p:nvSpPr>
        <p:spPr>
          <a:xfrm>
            <a:off x="7110015" y="4361935"/>
            <a:ext cx="2154599" cy="1754326"/>
          </a:xfrm>
          <a:prstGeom prst="rect">
            <a:avLst/>
          </a:prstGeom>
          <a:noFill/>
        </p:spPr>
        <p:txBody>
          <a:bodyPr wrap="square">
            <a:spAutoFit/>
          </a:bodyPr>
          <a:lstStyle/>
          <a:p>
            <a:pPr marL="9525" lvl="2" algn="ctr"/>
            <a:r>
              <a:rPr lang="en-US" i="1" dirty="0"/>
              <a:t>these are essential tasks that either do not have a true deadline or have a timeframe that decreases its priority</a:t>
            </a:r>
          </a:p>
        </p:txBody>
      </p:sp>
      <p:sp>
        <p:nvSpPr>
          <p:cNvPr id="20" name="TextBox 19">
            <a:extLst>
              <a:ext uri="{FF2B5EF4-FFF2-40B4-BE49-F238E27FC236}">
                <a16:creationId xmlns:a16="http://schemas.microsoft.com/office/drawing/2014/main" id="{C9B0C0D8-5CAB-A712-432B-11360C222E51}"/>
              </a:ext>
            </a:extLst>
          </p:cNvPr>
          <p:cNvSpPr txBox="1"/>
          <p:nvPr/>
        </p:nvSpPr>
        <p:spPr>
          <a:xfrm>
            <a:off x="9519576" y="4419201"/>
            <a:ext cx="2154599" cy="1477328"/>
          </a:xfrm>
          <a:prstGeom prst="rect">
            <a:avLst/>
          </a:prstGeom>
          <a:noFill/>
        </p:spPr>
        <p:txBody>
          <a:bodyPr wrap="square">
            <a:spAutoFit/>
          </a:bodyPr>
          <a:lstStyle/>
          <a:p>
            <a:pPr marL="9525" lvl="2" algn="ctr"/>
            <a:r>
              <a:rPr lang="en-US" i="1" dirty="0"/>
              <a:t>these are non-urgent, non-essential tasks that will need to be done at some point</a:t>
            </a:r>
          </a:p>
        </p:txBody>
      </p:sp>
    </p:spTree>
    <p:extLst>
      <p:ext uri="{BB962C8B-B14F-4D97-AF65-F5344CB8AC3E}">
        <p14:creationId xmlns:p14="http://schemas.microsoft.com/office/powerpoint/2010/main" val="48987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1B64-F1EE-7605-7DEA-47E2584DF335}"/>
              </a:ext>
            </a:extLst>
          </p:cNvPr>
          <p:cNvSpPr>
            <a:spLocks noGrp="1"/>
          </p:cNvSpPr>
          <p:nvPr>
            <p:ph type="title"/>
          </p:nvPr>
        </p:nvSpPr>
        <p:spPr/>
        <p:txBody>
          <a:bodyPr/>
          <a:lstStyle/>
          <a:p>
            <a:r>
              <a:rPr lang="en-US" dirty="0"/>
              <a:t>Time Management Tips</a:t>
            </a:r>
          </a:p>
        </p:txBody>
      </p:sp>
      <p:sp>
        <p:nvSpPr>
          <p:cNvPr id="3" name="Content Placeholder 2">
            <a:extLst>
              <a:ext uri="{FF2B5EF4-FFF2-40B4-BE49-F238E27FC236}">
                <a16:creationId xmlns:a16="http://schemas.microsoft.com/office/drawing/2014/main" id="{5B082426-7A4C-20B6-E9A0-8E0CA52D1EAC}"/>
              </a:ext>
            </a:extLst>
          </p:cNvPr>
          <p:cNvSpPr>
            <a:spLocks noGrp="1"/>
          </p:cNvSpPr>
          <p:nvPr>
            <p:ph idx="1"/>
          </p:nvPr>
        </p:nvSpPr>
        <p:spPr>
          <a:xfrm>
            <a:off x="3723211" y="756980"/>
            <a:ext cx="7800307" cy="1570584"/>
          </a:xfrm>
        </p:spPr>
        <p:txBody>
          <a:bodyPr>
            <a:normAutofit/>
          </a:bodyPr>
          <a:lstStyle/>
          <a:p>
            <a:r>
              <a:rPr lang="en-US" dirty="0"/>
              <a:t>Chunk tasks and prioritize chunks</a:t>
            </a:r>
          </a:p>
          <a:p>
            <a:pPr lvl="1"/>
            <a:r>
              <a:rPr lang="en-US" dirty="0"/>
              <a:t>Remember planning and preparation</a:t>
            </a:r>
          </a:p>
          <a:p>
            <a:pPr lvl="1"/>
            <a:r>
              <a:rPr lang="en-US" dirty="0"/>
              <a:t>Double anticipated time if you’re unsure (or if this is a general challenge for you)</a:t>
            </a:r>
          </a:p>
          <a:p>
            <a:endParaRPr lang="en-US" dirty="0"/>
          </a:p>
        </p:txBody>
      </p:sp>
      <p:pic>
        <p:nvPicPr>
          <p:cNvPr id="4" name="Picture 3">
            <a:extLst>
              <a:ext uri="{FF2B5EF4-FFF2-40B4-BE49-F238E27FC236}">
                <a16:creationId xmlns:a16="http://schemas.microsoft.com/office/drawing/2014/main" id="{54B0D0C9-C5E7-0F84-D16E-9AC92153C6F5}"/>
              </a:ext>
            </a:extLst>
          </p:cNvPr>
          <p:cNvPicPr>
            <a:picLocks noChangeAspect="1"/>
          </p:cNvPicPr>
          <p:nvPr/>
        </p:nvPicPr>
        <p:blipFill>
          <a:blip r:embed="rId3"/>
          <a:stretch>
            <a:fillRect/>
          </a:stretch>
        </p:blipFill>
        <p:spPr>
          <a:xfrm>
            <a:off x="2966221" y="756980"/>
            <a:ext cx="489142" cy="733713"/>
          </a:xfrm>
          <a:prstGeom prst="rect">
            <a:avLst/>
          </a:prstGeom>
        </p:spPr>
      </p:pic>
      <p:pic>
        <p:nvPicPr>
          <p:cNvPr id="6" name="Picture 5">
            <a:extLst>
              <a:ext uri="{FF2B5EF4-FFF2-40B4-BE49-F238E27FC236}">
                <a16:creationId xmlns:a16="http://schemas.microsoft.com/office/drawing/2014/main" id="{E5B9A6FF-515E-E1D4-6AAB-51BEB3ADBA2E}"/>
              </a:ext>
            </a:extLst>
          </p:cNvPr>
          <p:cNvPicPr>
            <a:picLocks noChangeAspect="1"/>
          </p:cNvPicPr>
          <p:nvPr/>
        </p:nvPicPr>
        <p:blipFill>
          <a:blip r:embed="rId4"/>
          <a:stretch>
            <a:fillRect/>
          </a:stretch>
        </p:blipFill>
        <p:spPr>
          <a:xfrm>
            <a:off x="4958232" y="1963882"/>
            <a:ext cx="5220298" cy="4226526"/>
          </a:xfrm>
          <a:prstGeom prst="rect">
            <a:avLst/>
          </a:prstGeom>
        </p:spPr>
      </p:pic>
    </p:spTree>
    <p:extLst>
      <p:ext uri="{BB962C8B-B14F-4D97-AF65-F5344CB8AC3E}">
        <p14:creationId xmlns:p14="http://schemas.microsoft.com/office/powerpoint/2010/main" val="161066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1B64-F1EE-7605-7DEA-47E2584DF335}"/>
              </a:ext>
            </a:extLst>
          </p:cNvPr>
          <p:cNvSpPr>
            <a:spLocks noGrp="1"/>
          </p:cNvSpPr>
          <p:nvPr>
            <p:ph type="title"/>
          </p:nvPr>
        </p:nvSpPr>
        <p:spPr/>
        <p:txBody>
          <a:bodyPr/>
          <a:lstStyle/>
          <a:p>
            <a:r>
              <a:rPr lang="en-US" dirty="0"/>
              <a:t>Time Management</a:t>
            </a:r>
            <a:br>
              <a:rPr lang="en-US" dirty="0"/>
            </a:br>
            <a:r>
              <a:rPr lang="en-US" dirty="0"/>
              <a:t>Tips</a:t>
            </a:r>
          </a:p>
        </p:txBody>
      </p:sp>
      <p:sp>
        <p:nvSpPr>
          <p:cNvPr id="3" name="Content Placeholder 2">
            <a:extLst>
              <a:ext uri="{FF2B5EF4-FFF2-40B4-BE49-F238E27FC236}">
                <a16:creationId xmlns:a16="http://schemas.microsoft.com/office/drawing/2014/main" id="{5B082426-7A4C-20B6-E9A0-8E0CA52D1EAC}"/>
              </a:ext>
            </a:extLst>
          </p:cNvPr>
          <p:cNvSpPr>
            <a:spLocks noGrp="1"/>
          </p:cNvSpPr>
          <p:nvPr>
            <p:ph idx="1"/>
          </p:nvPr>
        </p:nvSpPr>
        <p:spPr>
          <a:xfrm>
            <a:off x="3869268" y="864108"/>
            <a:ext cx="3497887" cy="5276919"/>
          </a:xfrm>
        </p:spPr>
        <p:txBody>
          <a:bodyPr>
            <a:normAutofit/>
          </a:bodyPr>
          <a:lstStyle/>
          <a:p>
            <a:r>
              <a:rPr lang="en-US" dirty="0"/>
              <a:t>Spend time planning</a:t>
            </a:r>
          </a:p>
          <a:p>
            <a:pPr lvl="1"/>
            <a:r>
              <a:rPr lang="en-US" dirty="0"/>
              <a:t>Get a planner that works for you</a:t>
            </a:r>
          </a:p>
          <a:p>
            <a:pPr lvl="1"/>
            <a:r>
              <a:rPr lang="en-US" dirty="0"/>
              <a:t>Each day, spend time planning your day</a:t>
            </a:r>
          </a:p>
          <a:p>
            <a:pPr lvl="1"/>
            <a:r>
              <a:rPr lang="en-US" dirty="0"/>
              <a:t>Use metacognition here: time span, motivation, etc.</a:t>
            </a:r>
          </a:p>
          <a:p>
            <a:pPr lvl="1"/>
            <a:r>
              <a:rPr lang="en-US" dirty="0"/>
              <a:t>If something gets missed, don’t add it back to your to-do list, reschedule it into your day/week</a:t>
            </a:r>
          </a:p>
          <a:p>
            <a:pPr lvl="1"/>
            <a:r>
              <a:rPr lang="en-US" dirty="0"/>
              <a:t>Include travel time, prep time, etc.</a:t>
            </a:r>
          </a:p>
          <a:p>
            <a:pPr lvl="1"/>
            <a:r>
              <a:rPr lang="en-US" dirty="0"/>
              <a:t>Build in breaks, free time, play time, and buffers</a:t>
            </a:r>
          </a:p>
          <a:p>
            <a:pPr lvl="1"/>
            <a:r>
              <a:rPr lang="en-US" dirty="0"/>
              <a:t>Try using the one hour rule</a:t>
            </a:r>
          </a:p>
        </p:txBody>
      </p:sp>
      <p:pic>
        <p:nvPicPr>
          <p:cNvPr id="4" name="Picture 3">
            <a:extLst>
              <a:ext uri="{FF2B5EF4-FFF2-40B4-BE49-F238E27FC236}">
                <a16:creationId xmlns:a16="http://schemas.microsoft.com/office/drawing/2014/main" id="{54B0D0C9-C5E7-0F84-D16E-9AC92153C6F5}"/>
              </a:ext>
            </a:extLst>
          </p:cNvPr>
          <p:cNvPicPr>
            <a:picLocks noChangeAspect="1"/>
          </p:cNvPicPr>
          <p:nvPr/>
        </p:nvPicPr>
        <p:blipFill>
          <a:blip r:embed="rId3"/>
          <a:stretch>
            <a:fillRect/>
          </a:stretch>
        </p:blipFill>
        <p:spPr>
          <a:xfrm>
            <a:off x="2966221" y="756980"/>
            <a:ext cx="489142" cy="733713"/>
          </a:xfrm>
          <a:prstGeom prst="rect">
            <a:avLst/>
          </a:prstGeom>
        </p:spPr>
      </p:pic>
      <p:pic>
        <p:nvPicPr>
          <p:cNvPr id="6" name="Picture 5">
            <a:extLst>
              <a:ext uri="{FF2B5EF4-FFF2-40B4-BE49-F238E27FC236}">
                <a16:creationId xmlns:a16="http://schemas.microsoft.com/office/drawing/2014/main" id="{02E09E5B-7EC5-CF91-B569-8948721EB775}"/>
              </a:ext>
            </a:extLst>
          </p:cNvPr>
          <p:cNvPicPr>
            <a:picLocks noChangeAspect="1"/>
          </p:cNvPicPr>
          <p:nvPr/>
        </p:nvPicPr>
        <p:blipFill>
          <a:blip r:embed="rId4"/>
          <a:stretch>
            <a:fillRect/>
          </a:stretch>
        </p:blipFill>
        <p:spPr>
          <a:xfrm>
            <a:off x="7526868" y="319278"/>
            <a:ext cx="4140200" cy="6210300"/>
          </a:xfrm>
          <a:prstGeom prst="rect">
            <a:avLst/>
          </a:prstGeom>
        </p:spPr>
      </p:pic>
    </p:spTree>
    <p:extLst>
      <p:ext uri="{BB962C8B-B14F-4D97-AF65-F5344CB8AC3E}">
        <p14:creationId xmlns:p14="http://schemas.microsoft.com/office/powerpoint/2010/main" val="222889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1B64-F1EE-7605-7DEA-47E2584DF335}"/>
              </a:ext>
            </a:extLst>
          </p:cNvPr>
          <p:cNvSpPr>
            <a:spLocks noGrp="1"/>
          </p:cNvSpPr>
          <p:nvPr>
            <p:ph type="title"/>
          </p:nvPr>
        </p:nvSpPr>
        <p:spPr/>
        <p:txBody>
          <a:bodyPr/>
          <a:lstStyle/>
          <a:p>
            <a:r>
              <a:rPr lang="en-US" dirty="0"/>
              <a:t>Time Management Tips</a:t>
            </a:r>
          </a:p>
        </p:txBody>
      </p:sp>
      <p:sp>
        <p:nvSpPr>
          <p:cNvPr id="3" name="Content Placeholder 2">
            <a:extLst>
              <a:ext uri="{FF2B5EF4-FFF2-40B4-BE49-F238E27FC236}">
                <a16:creationId xmlns:a16="http://schemas.microsoft.com/office/drawing/2014/main" id="{5B082426-7A4C-20B6-E9A0-8E0CA52D1EAC}"/>
              </a:ext>
            </a:extLst>
          </p:cNvPr>
          <p:cNvSpPr>
            <a:spLocks noGrp="1"/>
          </p:cNvSpPr>
          <p:nvPr>
            <p:ph idx="1"/>
          </p:nvPr>
        </p:nvSpPr>
        <p:spPr/>
        <p:txBody>
          <a:bodyPr/>
          <a:lstStyle/>
          <a:p>
            <a:r>
              <a:rPr lang="en-US" dirty="0"/>
              <a:t>Make time visible</a:t>
            </a:r>
          </a:p>
          <a:p>
            <a:pPr lvl="1"/>
            <a:r>
              <a:rPr lang="en-US" dirty="0"/>
              <a:t>Leave yourself notes with what time you need to leave</a:t>
            </a:r>
          </a:p>
          <a:p>
            <a:pPr lvl="1"/>
            <a:r>
              <a:rPr lang="en-US" dirty="0"/>
              <a:t>Ensure that there are visible clocks everywhere you need them</a:t>
            </a:r>
          </a:p>
          <a:p>
            <a:pPr lvl="1"/>
            <a:r>
              <a:rPr lang="en-US" dirty="0"/>
              <a:t>Set alarms and reminders</a:t>
            </a:r>
          </a:p>
          <a:p>
            <a:pPr lvl="1"/>
            <a:r>
              <a:rPr lang="en-US" dirty="0"/>
              <a:t>Hang a calendar up where you can see it with deadlines on it</a:t>
            </a:r>
          </a:p>
          <a:p>
            <a:r>
              <a:rPr lang="en-US" dirty="0"/>
              <a:t>Externalize motivation</a:t>
            </a:r>
          </a:p>
          <a:p>
            <a:pPr lvl="1"/>
            <a:r>
              <a:rPr lang="en-US" dirty="0"/>
              <a:t>Tell a friend to hold you accountable to self-inflicted deadlines</a:t>
            </a:r>
          </a:p>
          <a:p>
            <a:pPr lvl="1"/>
            <a:r>
              <a:rPr lang="en-US" dirty="0"/>
              <a:t>Use a body double</a:t>
            </a:r>
          </a:p>
          <a:p>
            <a:pPr lvl="1"/>
            <a:r>
              <a:rPr lang="en-US" dirty="0"/>
              <a:t>Ask a friend to monitor reward systems</a:t>
            </a:r>
          </a:p>
          <a:p>
            <a:endParaRPr lang="en-US" dirty="0"/>
          </a:p>
        </p:txBody>
      </p:sp>
      <p:pic>
        <p:nvPicPr>
          <p:cNvPr id="4" name="Picture 3">
            <a:extLst>
              <a:ext uri="{FF2B5EF4-FFF2-40B4-BE49-F238E27FC236}">
                <a16:creationId xmlns:a16="http://schemas.microsoft.com/office/drawing/2014/main" id="{54B0D0C9-C5E7-0F84-D16E-9AC92153C6F5}"/>
              </a:ext>
            </a:extLst>
          </p:cNvPr>
          <p:cNvPicPr>
            <a:picLocks noChangeAspect="1"/>
          </p:cNvPicPr>
          <p:nvPr/>
        </p:nvPicPr>
        <p:blipFill>
          <a:blip r:embed="rId3"/>
          <a:stretch>
            <a:fillRect/>
          </a:stretch>
        </p:blipFill>
        <p:spPr>
          <a:xfrm>
            <a:off x="2966221" y="756980"/>
            <a:ext cx="489142" cy="733713"/>
          </a:xfrm>
          <a:prstGeom prst="rect">
            <a:avLst/>
          </a:prstGeom>
        </p:spPr>
      </p:pic>
    </p:spTree>
    <p:extLst>
      <p:ext uri="{BB962C8B-B14F-4D97-AF65-F5344CB8AC3E}">
        <p14:creationId xmlns:p14="http://schemas.microsoft.com/office/powerpoint/2010/main" val="1451810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456-3873-CB92-94E8-509432D89079}"/>
              </a:ext>
            </a:extLst>
          </p:cNvPr>
          <p:cNvSpPr>
            <a:spLocks noGrp="1"/>
          </p:cNvSpPr>
          <p:nvPr>
            <p:ph type="title"/>
          </p:nvPr>
        </p:nvSpPr>
        <p:spPr/>
        <p:txBody>
          <a:bodyPr/>
          <a:lstStyle/>
          <a:p>
            <a:r>
              <a:rPr lang="en-US" dirty="0"/>
              <a:t>Tips to Improve Flexibility</a:t>
            </a:r>
          </a:p>
        </p:txBody>
      </p:sp>
      <p:sp>
        <p:nvSpPr>
          <p:cNvPr id="3" name="Content Placeholder 2">
            <a:extLst>
              <a:ext uri="{FF2B5EF4-FFF2-40B4-BE49-F238E27FC236}">
                <a16:creationId xmlns:a16="http://schemas.microsoft.com/office/drawing/2014/main" id="{59324A5D-AB7A-334C-5797-C0B7E5221EAC}"/>
              </a:ext>
            </a:extLst>
          </p:cNvPr>
          <p:cNvSpPr>
            <a:spLocks noGrp="1"/>
          </p:cNvSpPr>
          <p:nvPr>
            <p:ph idx="1"/>
          </p:nvPr>
        </p:nvSpPr>
        <p:spPr>
          <a:xfrm>
            <a:off x="3451708" y="864108"/>
            <a:ext cx="8354810" cy="5216058"/>
          </a:xfrm>
        </p:spPr>
        <p:txBody>
          <a:bodyPr>
            <a:normAutofit/>
          </a:bodyPr>
          <a:lstStyle/>
          <a:p>
            <a:pPr lvl="1"/>
            <a:r>
              <a:rPr lang="en-US" b="1" dirty="0"/>
              <a:t>Emotion regulation</a:t>
            </a:r>
          </a:p>
          <a:p>
            <a:pPr lvl="2"/>
            <a:r>
              <a:rPr lang="en-US" dirty="0"/>
              <a:t>Notice and accept feelings </a:t>
            </a:r>
          </a:p>
          <a:p>
            <a:pPr lvl="2"/>
            <a:r>
              <a:rPr lang="en-US" dirty="0"/>
              <a:t>Give space for emotional reactions to things (big reaction vs. little reaction/big event vs. little event)</a:t>
            </a:r>
          </a:p>
          <a:p>
            <a:pPr lvl="1"/>
            <a:r>
              <a:rPr lang="en-US" b="1" dirty="0"/>
              <a:t>Perspective shifting</a:t>
            </a:r>
          </a:p>
          <a:p>
            <a:pPr lvl="2"/>
            <a:r>
              <a:rPr lang="en-US" dirty="0"/>
              <a:t>Negative thinking </a:t>
            </a:r>
            <a:r>
              <a:rPr lang="en-US" dirty="0">
                <a:sym typeface="Wingdings" panose="05000000000000000000" pitchFamily="2" charset="2"/>
              </a:rPr>
              <a:t> positive or neutral thinking</a:t>
            </a:r>
          </a:p>
          <a:p>
            <a:pPr lvl="2"/>
            <a:r>
              <a:rPr lang="en-US" dirty="0">
                <a:sym typeface="Wingdings" panose="05000000000000000000" pitchFamily="2" charset="2"/>
              </a:rPr>
              <a:t>Looking at a situation from another person’s POV</a:t>
            </a:r>
          </a:p>
          <a:p>
            <a:pPr lvl="2"/>
            <a:r>
              <a:rPr lang="en-US" dirty="0">
                <a:sym typeface="Wingdings" panose="05000000000000000000" pitchFamily="2" charset="2"/>
              </a:rPr>
              <a:t>Priorities and shifting those in the moment (and moving away from everything all at once all the time)</a:t>
            </a:r>
          </a:p>
          <a:p>
            <a:pPr lvl="2"/>
            <a:r>
              <a:rPr lang="en-US" dirty="0">
                <a:sym typeface="Wingdings" panose="05000000000000000000" pitchFamily="2" charset="2"/>
              </a:rPr>
              <a:t>Values-driven decision-making and responding</a:t>
            </a:r>
            <a:endParaRPr lang="en-US" dirty="0"/>
          </a:p>
          <a:p>
            <a:pPr lvl="1"/>
            <a:r>
              <a:rPr lang="en-US" b="1" dirty="0"/>
              <a:t>What I can control vs. What I can’t control</a:t>
            </a:r>
          </a:p>
          <a:p>
            <a:pPr lvl="1"/>
            <a:r>
              <a:rPr lang="en-US" b="1" dirty="0"/>
              <a:t>Shifting into “what to do” from emotional reaction</a:t>
            </a:r>
          </a:p>
          <a:p>
            <a:pPr lvl="2"/>
            <a:r>
              <a:rPr lang="en-US" dirty="0"/>
              <a:t>Focus on task rather than resistance to change</a:t>
            </a:r>
          </a:p>
          <a:p>
            <a:pPr lvl="2"/>
            <a:r>
              <a:rPr lang="en-US" dirty="0"/>
              <a:t>Set a timer for resistance/reaction, then focus on task</a:t>
            </a:r>
          </a:p>
        </p:txBody>
      </p:sp>
      <p:pic>
        <p:nvPicPr>
          <p:cNvPr id="4" name="Picture 3"/>
          <p:cNvPicPr>
            <a:picLocks noChangeAspect="1"/>
          </p:cNvPicPr>
          <p:nvPr/>
        </p:nvPicPr>
        <p:blipFill>
          <a:blip r:embed="rId3"/>
          <a:stretch>
            <a:fillRect/>
          </a:stretch>
        </p:blipFill>
        <p:spPr>
          <a:xfrm>
            <a:off x="2108683" y="746277"/>
            <a:ext cx="1343025" cy="1457325"/>
          </a:xfrm>
          <a:prstGeom prst="rect">
            <a:avLst/>
          </a:prstGeom>
        </p:spPr>
      </p:pic>
    </p:spTree>
    <p:extLst>
      <p:ext uri="{BB962C8B-B14F-4D97-AF65-F5344CB8AC3E}">
        <p14:creationId xmlns:p14="http://schemas.microsoft.com/office/powerpoint/2010/main" val="320794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456-3873-CB92-94E8-509432D89079}"/>
              </a:ext>
            </a:extLst>
          </p:cNvPr>
          <p:cNvSpPr>
            <a:spLocks noGrp="1"/>
          </p:cNvSpPr>
          <p:nvPr>
            <p:ph type="title"/>
          </p:nvPr>
        </p:nvSpPr>
        <p:spPr/>
        <p:txBody>
          <a:bodyPr/>
          <a:lstStyle/>
          <a:p>
            <a:r>
              <a:rPr lang="en-US" dirty="0"/>
              <a:t>Tips to Improve Flexibility</a:t>
            </a:r>
          </a:p>
        </p:txBody>
      </p:sp>
      <p:sp>
        <p:nvSpPr>
          <p:cNvPr id="3" name="Content Placeholder 2">
            <a:extLst>
              <a:ext uri="{FF2B5EF4-FFF2-40B4-BE49-F238E27FC236}">
                <a16:creationId xmlns:a16="http://schemas.microsoft.com/office/drawing/2014/main" id="{59324A5D-AB7A-334C-5797-C0B7E5221EAC}"/>
              </a:ext>
            </a:extLst>
          </p:cNvPr>
          <p:cNvSpPr>
            <a:spLocks noGrp="1"/>
          </p:cNvSpPr>
          <p:nvPr>
            <p:ph idx="1"/>
          </p:nvPr>
        </p:nvSpPr>
        <p:spPr>
          <a:xfrm>
            <a:off x="3451708" y="864108"/>
            <a:ext cx="8354810" cy="5216058"/>
          </a:xfrm>
        </p:spPr>
        <p:txBody>
          <a:bodyPr>
            <a:normAutofit/>
          </a:bodyPr>
          <a:lstStyle/>
          <a:p>
            <a:pPr lvl="1"/>
            <a:r>
              <a:rPr lang="en-US" b="1" dirty="0"/>
              <a:t>Plan A/Plan B</a:t>
            </a:r>
          </a:p>
          <a:p>
            <a:pPr lvl="2"/>
            <a:r>
              <a:rPr lang="en-US" dirty="0"/>
              <a:t>When Plan A isn’t working, ask yourself about Plan B.</a:t>
            </a:r>
          </a:p>
          <a:p>
            <a:pPr lvl="1"/>
            <a:r>
              <a:rPr lang="en-US" b="1" dirty="0"/>
              <a:t>Play with change in low-stakes situations</a:t>
            </a:r>
          </a:p>
          <a:p>
            <a:pPr lvl="2"/>
            <a:r>
              <a:rPr lang="en-US" dirty="0"/>
              <a:t>Change your routine</a:t>
            </a:r>
          </a:p>
          <a:p>
            <a:pPr lvl="2"/>
            <a:r>
              <a:rPr lang="en-US" dirty="0"/>
              <a:t>Try something new</a:t>
            </a:r>
          </a:p>
          <a:p>
            <a:pPr lvl="2"/>
            <a:r>
              <a:rPr lang="en-US" dirty="0"/>
              <a:t>Practice perspective-taking with a friend or someone you trust</a:t>
            </a:r>
          </a:p>
          <a:p>
            <a:pPr lvl="2"/>
            <a:r>
              <a:rPr lang="en-US" dirty="0"/>
              <a:t>Play a game with a new rule (make one up or change one)</a:t>
            </a:r>
          </a:p>
          <a:p>
            <a:pPr lvl="2"/>
            <a:r>
              <a:rPr lang="en-US" dirty="0"/>
              <a:t>Solve a puzzle in a way that you usually don’t (inside pieces instead of edges? Columns instead of rows in Sudoku?)</a:t>
            </a:r>
          </a:p>
        </p:txBody>
      </p:sp>
      <p:pic>
        <p:nvPicPr>
          <p:cNvPr id="4" name="Picture 3"/>
          <p:cNvPicPr>
            <a:picLocks noChangeAspect="1"/>
          </p:cNvPicPr>
          <p:nvPr/>
        </p:nvPicPr>
        <p:blipFill>
          <a:blip r:embed="rId3"/>
          <a:stretch>
            <a:fillRect/>
          </a:stretch>
        </p:blipFill>
        <p:spPr>
          <a:xfrm>
            <a:off x="2108683" y="746277"/>
            <a:ext cx="1343025" cy="1457325"/>
          </a:xfrm>
          <a:prstGeom prst="rect">
            <a:avLst/>
          </a:prstGeom>
        </p:spPr>
      </p:pic>
    </p:spTree>
    <p:extLst>
      <p:ext uri="{BB962C8B-B14F-4D97-AF65-F5344CB8AC3E}">
        <p14:creationId xmlns:p14="http://schemas.microsoft.com/office/powerpoint/2010/main" val="808408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870F-BFC2-280A-3F9B-C18FF2A2B4DF}"/>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42B6FDF4-FB43-8EAC-39DB-6BEA86EBF228}"/>
              </a:ext>
            </a:extLst>
          </p:cNvPr>
          <p:cNvSpPr>
            <a:spLocks noGrp="1"/>
          </p:cNvSpPr>
          <p:nvPr>
            <p:ph idx="1"/>
          </p:nvPr>
        </p:nvSpPr>
        <p:spPr/>
        <p:txBody>
          <a:bodyPr/>
          <a:lstStyle/>
          <a:p>
            <a:pPr marL="0" indent="0" algn="ctr">
              <a:buNone/>
            </a:pPr>
            <a:r>
              <a:rPr lang="en-US" i="1" dirty="0"/>
              <a:t>What is one thing you will do this week to improve your executive functioning?</a:t>
            </a:r>
          </a:p>
          <a:p>
            <a:pPr marL="0" indent="0" algn="ctr">
              <a:buNone/>
            </a:pPr>
            <a:endParaRPr lang="en-US" i="1" dirty="0"/>
          </a:p>
          <a:p>
            <a:pPr marL="0" indent="0" algn="ctr">
              <a:buNone/>
            </a:pPr>
            <a:endParaRPr lang="en-US" i="1" dirty="0"/>
          </a:p>
          <a:p>
            <a:pPr marL="0" indent="0" algn="ctr">
              <a:buNone/>
            </a:pPr>
            <a:r>
              <a:rPr lang="en-US" i="1" dirty="0"/>
              <a:t>Please don’t forget</a:t>
            </a:r>
          </a:p>
          <a:p>
            <a:pPr marL="0" indent="0" algn="r">
              <a:buNone/>
            </a:pPr>
            <a:r>
              <a:rPr lang="en-US" i="1" dirty="0"/>
              <a:t>to fill out our post-workshop survey!</a:t>
            </a:r>
          </a:p>
        </p:txBody>
      </p:sp>
      <p:pic>
        <p:nvPicPr>
          <p:cNvPr id="5" name="Picture 4"/>
          <p:cNvPicPr>
            <a:picLocks noChangeAspect="1"/>
          </p:cNvPicPr>
          <p:nvPr/>
        </p:nvPicPr>
        <p:blipFill>
          <a:blip r:embed="rId3"/>
          <a:stretch>
            <a:fillRect/>
          </a:stretch>
        </p:blipFill>
        <p:spPr>
          <a:xfrm>
            <a:off x="3655605" y="3068876"/>
            <a:ext cx="2870455" cy="2870455"/>
          </a:xfrm>
          <a:prstGeom prst="rect">
            <a:avLst/>
          </a:prstGeom>
        </p:spPr>
      </p:pic>
    </p:spTree>
    <p:extLst>
      <p:ext uri="{BB962C8B-B14F-4D97-AF65-F5344CB8AC3E}">
        <p14:creationId xmlns:p14="http://schemas.microsoft.com/office/powerpoint/2010/main" val="331818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D791-49C4-6E1B-6BED-F0C977987598}"/>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3CDA528C-CA73-A8FF-6837-8619707CC847}"/>
              </a:ext>
            </a:extLst>
          </p:cNvPr>
          <p:cNvSpPr>
            <a:spLocks noGrp="1"/>
          </p:cNvSpPr>
          <p:nvPr>
            <p:ph idx="1"/>
          </p:nvPr>
        </p:nvSpPr>
        <p:spPr/>
        <p:txBody>
          <a:bodyPr/>
          <a:lstStyle/>
          <a:p>
            <a:r>
              <a:rPr lang="en-US" dirty="0"/>
              <a:t>Confidentiality</a:t>
            </a:r>
          </a:p>
          <a:p>
            <a:pPr lvl="1"/>
            <a:r>
              <a:rPr lang="en-US" dirty="0"/>
              <a:t>Be aware that this is not a counseling session and what you share here may not be confidential. </a:t>
            </a:r>
          </a:p>
          <a:p>
            <a:r>
              <a:rPr lang="en-US" dirty="0"/>
              <a:t>Logistics</a:t>
            </a:r>
          </a:p>
          <a:p>
            <a:pPr lvl="1"/>
            <a:r>
              <a:rPr lang="en-US" dirty="0"/>
              <a:t>Two more sessions: 4/1 and 4/8</a:t>
            </a:r>
          </a:p>
          <a:p>
            <a:pPr lvl="1"/>
            <a:r>
              <a:rPr lang="en-US" dirty="0"/>
              <a:t>Stand-alone but interconnected </a:t>
            </a:r>
          </a:p>
        </p:txBody>
      </p:sp>
    </p:spTree>
    <p:extLst>
      <p:ext uri="{BB962C8B-B14F-4D97-AF65-F5344CB8AC3E}">
        <p14:creationId xmlns:p14="http://schemas.microsoft.com/office/powerpoint/2010/main" val="113654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25C7-D400-6489-6C5D-ADF9A73F6CA7}"/>
              </a:ext>
            </a:extLst>
          </p:cNvPr>
          <p:cNvSpPr>
            <a:spLocks noGrp="1"/>
          </p:cNvSpPr>
          <p:nvPr>
            <p:ph type="title"/>
          </p:nvPr>
        </p:nvSpPr>
        <p:spPr>
          <a:xfrm>
            <a:off x="252919" y="1123837"/>
            <a:ext cx="2947482" cy="2126439"/>
          </a:xfrm>
        </p:spPr>
        <p:txBody>
          <a:bodyPr/>
          <a:lstStyle/>
          <a:p>
            <a:pPr algn="ctr"/>
            <a:r>
              <a:rPr lang="en-US" dirty="0"/>
              <a:t>What is executive functioning?</a:t>
            </a:r>
          </a:p>
        </p:txBody>
      </p:sp>
      <p:sp>
        <p:nvSpPr>
          <p:cNvPr id="3" name="Content Placeholder 2">
            <a:extLst>
              <a:ext uri="{FF2B5EF4-FFF2-40B4-BE49-F238E27FC236}">
                <a16:creationId xmlns:a16="http://schemas.microsoft.com/office/drawing/2014/main" id="{4DD8B416-3E3F-B19B-6332-6FD9C0445405}"/>
              </a:ext>
            </a:extLst>
          </p:cNvPr>
          <p:cNvSpPr>
            <a:spLocks noGrp="1"/>
          </p:cNvSpPr>
          <p:nvPr>
            <p:ph idx="1"/>
          </p:nvPr>
        </p:nvSpPr>
        <p:spPr/>
        <p:txBody>
          <a:bodyPr>
            <a:normAutofit lnSpcReduction="10000"/>
          </a:bodyPr>
          <a:lstStyle/>
          <a:p>
            <a:r>
              <a:rPr lang="en-US" b="0" i="0" dirty="0">
                <a:solidFill>
                  <a:srgbClr val="333333"/>
                </a:solidFill>
                <a:effectLst/>
              </a:rPr>
              <a:t>Executive function refers to brain functions that activate, organize, integrate and manage functioning. </a:t>
            </a:r>
          </a:p>
          <a:p>
            <a:r>
              <a:rPr lang="en-US" dirty="0">
                <a:solidFill>
                  <a:srgbClr val="333333"/>
                </a:solidFill>
              </a:rPr>
              <a:t>EF allows us to:</a:t>
            </a:r>
          </a:p>
          <a:p>
            <a:pPr lvl="1"/>
            <a:r>
              <a:rPr lang="en-US" b="0" dirty="0">
                <a:solidFill>
                  <a:srgbClr val="333333"/>
                </a:solidFill>
                <a:effectLst/>
              </a:rPr>
              <a:t>Make decisions</a:t>
            </a:r>
          </a:p>
          <a:p>
            <a:pPr lvl="1"/>
            <a:r>
              <a:rPr lang="en-US" dirty="0">
                <a:solidFill>
                  <a:srgbClr val="333333"/>
                </a:solidFill>
              </a:rPr>
              <a:t>Be on time</a:t>
            </a:r>
          </a:p>
          <a:p>
            <a:pPr lvl="1"/>
            <a:r>
              <a:rPr lang="en-US" b="0" dirty="0">
                <a:solidFill>
                  <a:srgbClr val="333333"/>
                </a:solidFill>
                <a:effectLst/>
              </a:rPr>
              <a:t>Remember things</a:t>
            </a:r>
          </a:p>
          <a:p>
            <a:pPr lvl="1"/>
            <a:r>
              <a:rPr lang="en-US" dirty="0">
                <a:solidFill>
                  <a:srgbClr val="333333"/>
                </a:solidFill>
              </a:rPr>
              <a:t>Know how to do things</a:t>
            </a:r>
          </a:p>
          <a:p>
            <a:pPr lvl="1"/>
            <a:r>
              <a:rPr lang="en-US" b="0" dirty="0">
                <a:solidFill>
                  <a:srgbClr val="333333"/>
                </a:solidFill>
                <a:effectLst/>
              </a:rPr>
              <a:t>Cope with feelings and life changes</a:t>
            </a:r>
          </a:p>
          <a:p>
            <a:pPr lvl="1"/>
            <a:r>
              <a:rPr lang="en-US" dirty="0">
                <a:solidFill>
                  <a:srgbClr val="333333"/>
                </a:solidFill>
              </a:rPr>
              <a:t>Pay attention </a:t>
            </a:r>
          </a:p>
          <a:p>
            <a:pPr lvl="1"/>
            <a:r>
              <a:rPr lang="en-US" dirty="0">
                <a:solidFill>
                  <a:srgbClr val="333333"/>
                </a:solidFill>
              </a:rPr>
              <a:t>and so much more!</a:t>
            </a:r>
            <a:endParaRPr lang="en-US" b="0" dirty="0">
              <a:solidFill>
                <a:srgbClr val="333333"/>
              </a:solidFill>
              <a:effectLst/>
            </a:endParaRPr>
          </a:p>
          <a:p>
            <a:endParaRPr lang="en-US" i="1" dirty="0">
              <a:solidFill>
                <a:srgbClr val="333333"/>
              </a:solidFill>
            </a:endParaRPr>
          </a:p>
          <a:p>
            <a:endParaRPr lang="en-US" i="1" dirty="0">
              <a:solidFill>
                <a:srgbClr val="333333"/>
              </a:solidFill>
            </a:endParaRPr>
          </a:p>
          <a:p>
            <a:pPr marL="0" indent="0" algn="ctr">
              <a:buNone/>
            </a:pPr>
            <a:r>
              <a:rPr lang="en-US" i="1" dirty="0"/>
              <a:t>Remember: having Executive Functioning challenges </a:t>
            </a:r>
            <a:r>
              <a:rPr lang="en-US" b="1" i="1" dirty="0"/>
              <a:t>does not</a:t>
            </a:r>
            <a:r>
              <a:rPr lang="en-US" i="1" dirty="0"/>
              <a:t> mean you have ADHD.  Everyone has some level of difficulty with one or more EF skills.</a:t>
            </a:r>
          </a:p>
        </p:txBody>
      </p:sp>
      <p:pic>
        <p:nvPicPr>
          <p:cNvPr id="5" name="Picture 4">
            <a:extLst>
              <a:ext uri="{FF2B5EF4-FFF2-40B4-BE49-F238E27FC236}">
                <a16:creationId xmlns:a16="http://schemas.microsoft.com/office/drawing/2014/main" id="{8F88D950-084F-35D8-0E77-D196BAF1F7B4}"/>
              </a:ext>
            </a:extLst>
          </p:cNvPr>
          <p:cNvPicPr>
            <a:picLocks noChangeAspect="1"/>
          </p:cNvPicPr>
          <p:nvPr/>
        </p:nvPicPr>
        <p:blipFill rotWithShape="1">
          <a:blip r:embed="rId3"/>
          <a:srcRect l="17032" t="3029" r="6119" b="7664"/>
          <a:stretch/>
        </p:blipFill>
        <p:spPr>
          <a:xfrm>
            <a:off x="211355" y="3250276"/>
            <a:ext cx="2947482" cy="2483887"/>
          </a:xfrm>
          <a:prstGeom prst="rect">
            <a:avLst/>
          </a:prstGeom>
        </p:spPr>
      </p:pic>
    </p:spTree>
    <p:extLst>
      <p:ext uri="{BB962C8B-B14F-4D97-AF65-F5344CB8AC3E}">
        <p14:creationId xmlns:p14="http://schemas.microsoft.com/office/powerpoint/2010/main" val="182008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DE20E-5DD7-EA7D-6B5C-435F93921FEB}"/>
              </a:ext>
            </a:extLst>
          </p:cNvPr>
          <p:cNvPicPr>
            <a:picLocks noChangeAspect="1"/>
          </p:cNvPicPr>
          <p:nvPr/>
        </p:nvPicPr>
        <p:blipFill>
          <a:blip r:embed="rId3"/>
          <a:stretch>
            <a:fillRect/>
          </a:stretch>
        </p:blipFill>
        <p:spPr>
          <a:xfrm>
            <a:off x="62529" y="200139"/>
            <a:ext cx="3581400" cy="1193800"/>
          </a:xfrm>
          <a:prstGeom prst="rect">
            <a:avLst/>
          </a:prstGeom>
        </p:spPr>
      </p:pic>
      <p:pic>
        <p:nvPicPr>
          <p:cNvPr id="7" name="Picture 6">
            <a:extLst>
              <a:ext uri="{FF2B5EF4-FFF2-40B4-BE49-F238E27FC236}">
                <a16:creationId xmlns:a16="http://schemas.microsoft.com/office/drawing/2014/main" id="{127436E1-7254-BFA5-878B-82F8A05F75F0}"/>
              </a:ext>
            </a:extLst>
          </p:cNvPr>
          <p:cNvPicPr>
            <a:picLocks noChangeAspect="1"/>
          </p:cNvPicPr>
          <p:nvPr/>
        </p:nvPicPr>
        <p:blipFill>
          <a:blip r:embed="rId4"/>
          <a:stretch>
            <a:fillRect/>
          </a:stretch>
        </p:blipFill>
        <p:spPr>
          <a:xfrm>
            <a:off x="33170" y="1692911"/>
            <a:ext cx="3581400" cy="1346200"/>
          </a:xfrm>
          <a:prstGeom prst="rect">
            <a:avLst/>
          </a:prstGeom>
        </p:spPr>
      </p:pic>
      <p:pic>
        <p:nvPicPr>
          <p:cNvPr id="9" name="Picture 8">
            <a:extLst>
              <a:ext uri="{FF2B5EF4-FFF2-40B4-BE49-F238E27FC236}">
                <a16:creationId xmlns:a16="http://schemas.microsoft.com/office/drawing/2014/main" id="{881AFE84-435B-D9C5-39CE-78489CDF7B6F}"/>
              </a:ext>
            </a:extLst>
          </p:cNvPr>
          <p:cNvPicPr>
            <a:picLocks noChangeAspect="1"/>
          </p:cNvPicPr>
          <p:nvPr/>
        </p:nvPicPr>
        <p:blipFill>
          <a:blip r:embed="rId5"/>
          <a:stretch>
            <a:fillRect/>
          </a:stretch>
        </p:blipFill>
        <p:spPr>
          <a:xfrm>
            <a:off x="8522298" y="2708911"/>
            <a:ext cx="3530600" cy="1879600"/>
          </a:xfrm>
          <a:prstGeom prst="rect">
            <a:avLst/>
          </a:prstGeom>
        </p:spPr>
      </p:pic>
      <p:pic>
        <p:nvPicPr>
          <p:cNvPr id="11" name="Picture 10">
            <a:extLst>
              <a:ext uri="{FF2B5EF4-FFF2-40B4-BE49-F238E27FC236}">
                <a16:creationId xmlns:a16="http://schemas.microsoft.com/office/drawing/2014/main" id="{93D173F5-F039-1D3F-6D43-174D0245403F}"/>
              </a:ext>
            </a:extLst>
          </p:cNvPr>
          <p:cNvPicPr>
            <a:picLocks noChangeAspect="1"/>
          </p:cNvPicPr>
          <p:nvPr/>
        </p:nvPicPr>
        <p:blipFill>
          <a:blip r:embed="rId6"/>
          <a:stretch>
            <a:fillRect/>
          </a:stretch>
        </p:blipFill>
        <p:spPr>
          <a:xfrm>
            <a:off x="8344498" y="200139"/>
            <a:ext cx="3708400" cy="1879600"/>
          </a:xfrm>
          <a:prstGeom prst="rect">
            <a:avLst/>
          </a:prstGeom>
        </p:spPr>
      </p:pic>
      <p:pic>
        <p:nvPicPr>
          <p:cNvPr id="13" name="Picture 12">
            <a:extLst>
              <a:ext uri="{FF2B5EF4-FFF2-40B4-BE49-F238E27FC236}">
                <a16:creationId xmlns:a16="http://schemas.microsoft.com/office/drawing/2014/main" id="{2E0EAC4C-B830-6B4D-2C87-CD801AE294B9}"/>
              </a:ext>
            </a:extLst>
          </p:cNvPr>
          <p:cNvPicPr>
            <a:picLocks noChangeAspect="1"/>
          </p:cNvPicPr>
          <p:nvPr/>
        </p:nvPicPr>
        <p:blipFill>
          <a:blip r:embed="rId7"/>
          <a:stretch>
            <a:fillRect/>
          </a:stretch>
        </p:blipFill>
        <p:spPr>
          <a:xfrm>
            <a:off x="-18303" y="3528584"/>
            <a:ext cx="3708400" cy="1689100"/>
          </a:xfrm>
          <a:prstGeom prst="rect">
            <a:avLst/>
          </a:prstGeom>
        </p:spPr>
      </p:pic>
      <p:pic>
        <p:nvPicPr>
          <p:cNvPr id="15" name="Picture 14">
            <a:extLst>
              <a:ext uri="{FF2B5EF4-FFF2-40B4-BE49-F238E27FC236}">
                <a16:creationId xmlns:a16="http://schemas.microsoft.com/office/drawing/2014/main" id="{697CE9F2-1A6F-DD06-6C51-FAD025292BC1}"/>
              </a:ext>
            </a:extLst>
          </p:cNvPr>
          <p:cNvPicPr>
            <a:picLocks noChangeAspect="1"/>
          </p:cNvPicPr>
          <p:nvPr/>
        </p:nvPicPr>
        <p:blipFill rotWithShape="1">
          <a:blip r:embed="rId8"/>
          <a:srcRect r="29426"/>
          <a:stretch/>
        </p:blipFill>
        <p:spPr>
          <a:xfrm>
            <a:off x="5023186" y="5042871"/>
            <a:ext cx="2312409" cy="1663700"/>
          </a:xfrm>
          <a:prstGeom prst="rect">
            <a:avLst/>
          </a:prstGeom>
        </p:spPr>
      </p:pic>
      <p:pic>
        <p:nvPicPr>
          <p:cNvPr id="17" name="Picture 16">
            <a:extLst>
              <a:ext uri="{FF2B5EF4-FFF2-40B4-BE49-F238E27FC236}">
                <a16:creationId xmlns:a16="http://schemas.microsoft.com/office/drawing/2014/main" id="{9F782AED-0462-1ADA-944A-37B3D0A904BD}"/>
              </a:ext>
            </a:extLst>
          </p:cNvPr>
          <p:cNvPicPr>
            <a:picLocks noChangeAspect="1"/>
          </p:cNvPicPr>
          <p:nvPr/>
        </p:nvPicPr>
        <p:blipFill>
          <a:blip r:embed="rId9"/>
          <a:stretch>
            <a:fillRect/>
          </a:stretch>
        </p:blipFill>
        <p:spPr>
          <a:xfrm>
            <a:off x="8548071" y="5042871"/>
            <a:ext cx="3556000" cy="1663700"/>
          </a:xfrm>
          <a:prstGeom prst="rect">
            <a:avLst/>
          </a:prstGeom>
        </p:spPr>
      </p:pic>
      <p:pic>
        <p:nvPicPr>
          <p:cNvPr id="19" name="Picture 18">
            <a:extLst>
              <a:ext uri="{FF2B5EF4-FFF2-40B4-BE49-F238E27FC236}">
                <a16:creationId xmlns:a16="http://schemas.microsoft.com/office/drawing/2014/main" id="{98124110-97C5-3C7E-58D6-592545E4BE8F}"/>
              </a:ext>
            </a:extLst>
          </p:cNvPr>
          <p:cNvPicPr>
            <a:picLocks noChangeAspect="1"/>
          </p:cNvPicPr>
          <p:nvPr/>
        </p:nvPicPr>
        <p:blipFill>
          <a:blip r:embed="rId10"/>
          <a:stretch>
            <a:fillRect/>
          </a:stretch>
        </p:blipFill>
        <p:spPr>
          <a:xfrm>
            <a:off x="4210610" y="1823350"/>
            <a:ext cx="3556000" cy="1663700"/>
          </a:xfrm>
          <a:prstGeom prst="rect">
            <a:avLst/>
          </a:prstGeom>
        </p:spPr>
      </p:pic>
      <p:pic>
        <p:nvPicPr>
          <p:cNvPr id="21" name="Picture 20">
            <a:extLst>
              <a:ext uri="{FF2B5EF4-FFF2-40B4-BE49-F238E27FC236}">
                <a16:creationId xmlns:a16="http://schemas.microsoft.com/office/drawing/2014/main" id="{A8924672-8FF4-3360-7564-7D6BF309F2E7}"/>
              </a:ext>
            </a:extLst>
          </p:cNvPr>
          <p:cNvPicPr>
            <a:picLocks noChangeAspect="1"/>
          </p:cNvPicPr>
          <p:nvPr/>
        </p:nvPicPr>
        <p:blipFill rotWithShape="1">
          <a:blip r:embed="rId11"/>
          <a:srcRect b="2712"/>
          <a:stretch/>
        </p:blipFill>
        <p:spPr>
          <a:xfrm>
            <a:off x="4138892" y="3424294"/>
            <a:ext cx="3556000" cy="1618577"/>
          </a:xfrm>
          <a:prstGeom prst="rect">
            <a:avLst/>
          </a:prstGeom>
        </p:spPr>
      </p:pic>
      <p:pic>
        <p:nvPicPr>
          <p:cNvPr id="23" name="Picture 22">
            <a:extLst>
              <a:ext uri="{FF2B5EF4-FFF2-40B4-BE49-F238E27FC236}">
                <a16:creationId xmlns:a16="http://schemas.microsoft.com/office/drawing/2014/main" id="{2A3EF540-5D26-9A99-6D87-354B59A4AAA9}"/>
              </a:ext>
            </a:extLst>
          </p:cNvPr>
          <p:cNvPicPr>
            <a:picLocks noChangeAspect="1"/>
          </p:cNvPicPr>
          <p:nvPr/>
        </p:nvPicPr>
        <p:blipFill>
          <a:blip r:embed="rId12"/>
          <a:stretch>
            <a:fillRect/>
          </a:stretch>
        </p:blipFill>
        <p:spPr>
          <a:xfrm>
            <a:off x="87929" y="5217684"/>
            <a:ext cx="3556000" cy="1663700"/>
          </a:xfrm>
          <a:prstGeom prst="rect">
            <a:avLst/>
          </a:prstGeom>
        </p:spPr>
      </p:pic>
      <p:pic>
        <p:nvPicPr>
          <p:cNvPr id="25" name="Picture 24">
            <a:extLst>
              <a:ext uri="{FF2B5EF4-FFF2-40B4-BE49-F238E27FC236}">
                <a16:creationId xmlns:a16="http://schemas.microsoft.com/office/drawing/2014/main" id="{A53CAA2A-C691-D98A-2769-C825EB09D886}"/>
              </a:ext>
            </a:extLst>
          </p:cNvPr>
          <p:cNvPicPr>
            <a:picLocks noChangeAspect="1"/>
          </p:cNvPicPr>
          <p:nvPr/>
        </p:nvPicPr>
        <p:blipFill rotWithShape="1">
          <a:blip r:embed="rId8"/>
          <a:srcRect l="75450"/>
          <a:stretch/>
        </p:blipFill>
        <p:spPr>
          <a:xfrm>
            <a:off x="4138892" y="5042871"/>
            <a:ext cx="804395" cy="1663700"/>
          </a:xfrm>
          <a:prstGeom prst="rect">
            <a:avLst/>
          </a:prstGeom>
        </p:spPr>
      </p:pic>
      <p:pic>
        <p:nvPicPr>
          <p:cNvPr id="27" name="Picture 26">
            <a:extLst>
              <a:ext uri="{FF2B5EF4-FFF2-40B4-BE49-F238E27FC236}">
                <a16:creationId xmlns:a16="http://schemas.microsoft.com/office/drawing/2014/main" id="{EE9601EE-0EC0-2415-633D-37A8A1A51A75}"/>
              </a:ext>
            </a:extLst>
          </p:cNvPr>
          <p:cNvPicPr>
            <a:picLocks noChangeAspect="1"/>
          </p:cNvPicPr>
          <p:nvPr/>
        </p:nvPicPr>
        <p:blipFill>
          <a:blip r:embed="rId13"/>
          <a:stretch>
            <a:fillRect/>
          </a:stretch>
        </p:blipFill>
        <p:spPr>
          <a:xfrm>
            <a:off x="4870450" y="0"/>
            <a:ext cx="2451100" cy="736600"/>
          </a:xfrm>
          <a:prstGeom prst="rect">
            <a:avLst/>
          </a:prstGeom>
        </p:spPr>
      </p:pic>
      <p:pic>
        <p:nvPicPr>
          <p:cNvPr id="29" name="Picture 28">
            <a:extLst>
              <a:ext uri="{FF2B5EF4-FFF2-40B4-BE49-F238E27FC236}">
                <a16:creationId xmlns:a16="http://schemas.microsoft.com/office/drawing/2014/main" id="{D2AA96A1-5D9D-769A-CCAA-4D3533826D35}"/>
              </a:ext>
            </a:extLst>
          </p:cNvPr>
          <p:cNvPicPr>
            <a:picLocks noChangeAspect="1"/>
          </p:cNvPicPr>
          <p:nvPr/>
        </p:nvPicPr>
        <p:blipFill>
          <a:blip r:embed="rId14"/>
          <a:stretch>
            <a:fillRect/>
          </a:stretch>
        </p:blipFill>
        <p:spPr>
          <a:xfrm>
            <a:off x="4725240" y="642501"/>
            <a:ext cx="2908300" cy="762000"/>
          </a:xfrm>
          <a:prstGeom prst="rect">
            <a:avLst/>
          </a:prstGeom>
        </p:spPr>
      </p:pic>
      <p:pic>
        <p:nvPicPr>
          <p:cNvPr id="31" name="Picture 30">
            <a:extLst>
              <a:ext uri="{FF2B5EF4-FFF2-40B4-BE49-F238E27FC236}">
                <a16:creationId xmlns:a16="http://schemas.microsoft.com/office/drawing/2014/main" id="{EA2A1138-ADB1-57C8-00A0-BA7C668490A9}"/>
              </a:ext>
            </a:extLst>
          </p:cNvPr>
          <p:cNvPicPr>
            <a:picLocks noChangeAspect="1"/>
          </p:cNvPicPr>
          <p:nvPr/>
        </p:nvPicPr>
        <p:blipFill>
          <a:blip r:embed="rId15"/>
          <a:stretch>
            <a:fillRect/>
          </a:stretch>
        </p:blipFill>
        <p:spPr>
          <a:xfrm>
            <a:off x="5327650" y="1167935"/>
            <a:ext cx="1536700" cy="762000"/>
          </a:xfrm>
          <a:prstGeom prst="rect">
            <a:avLst/>
          </a:prstGeom>
        </p:spPr>
      </p:pic>
    </p:spTree>
    <p:extLst>
      <p:ext uri="{BB962C8B-B14F-4D97-AF65-F5344CB8AC3E}">
        <p14:creationId xmlns:p14="http://schemas.microsoft.com/office/powerpoint/2010/main" val="147172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D380-CDE7-8757-36D0-F71D8D14CB0D}"/>
              </a:ext>
            </a:extLst>
          </p:cNvPr>
          <p:cNvSpPr>
            <a:spLocks noGrp="1"/>
          </p:cNvSpPr>
          <p:nvPr>
            <p:ph type="title"/>
          </p:nvPr>
        </p:nvSpPr>
        <p:spPr/>
        <p:txBody>
          <a:bodyPr/>
          <a:lstStyle/>
          <a:p>
            <a:r>
              <a:rPr lang="en-US" dirty="0"/>
              <a:t>Agenda</a:t>
            </a:r>
          </a:p>
        </p:txBody>
      </p:sp>
      <p:pic>
        <p:nvPicPr>
          <p:cNvPr id="4" name="Picture 3">
            <a:extLst>
              <a:ext uri="{FF2B5EF4-FFF2-40B4-BE49-F238E27FC236}">
                <a16:creationId xmlns:a16="http://schemas.microsoft.com/office/drawing/2014/main" id="{5597A9A3-560C-2FEB-1072-84B2CA0A64CE}"/>
              </a:ext>
            </a:extLst>
          </p:cNvPr>
          <p:cNvPicPr>
            <a:picLocks noChangeAspect="1"/>
          </p:cNvPicPr>
          <p:nvPr/>
        </p:nvPicPr>
        <p:blipFill>
          <a:blip r:embed="rId3"/>
          <a:stretch>
            <a:fillRect/>
          </a:stretch>
        </p:blipFill>
        <p:spPr>
          <a:xfrm>
            <a:off x="7721373" y="2691156"/>
            <a:ext cx="3530600" cy="1879600"/>
          </a:xfrm>
          <a:prstGeom prst="rect">
            <a:avLst/>
          </a:prstGeom>
        </p:spPr>
      </p:pic>
      <p:pic>
        <p:nvPicPr>
          <p:cNvPr id="6" name="Picture 5">
            <a:extLst>
              <a:ext uri="{FF2B5EF4-FFF2-40B4-BE49-F238E27FC236}">
                <a16:creationId xmlns:a16="http://schemas.microsoft.com/office/drawing/2014/main" id="{8D971116-B1FA-41EF-9346-813F8A7632F3}"/>
              </a:ext>
            </a:extLst>
          </p:cNvPr>
          <p:cNvPicPr>
            <a:picLocks noChangeAspect="1"/>
          </p:cNvPicPr>
          <p:nvPr/>
        </p:nvPicPr>
        <p:blipFill>
          <a:blip r:embed="rId4"/>
          <a:stretch>
            <a:fillRect/>
          </a:stretch>
        </p:blipFill>
        <p:spPr>
          <a:xfrm>
            <a:off x="4002021" y="897382"/>
            <a:ext cx="3556000" cy="1663700"/>
          </a:xfrm>
          <a:prstGeom prst="rect">
            <a:avLst/>
          </a:prstGeom>
        </p:spPr>
      </p:pic>
      <p:sp>
        <p:nvSpPr>
          <p:cNvPr id="7" name="Right Arrow 6">
            <a:extLst>
              <a:ext uri="{FF2B5EF4-FFF2-40B4-BE49-F238E27FC236}">
                <a16:creationId xmlns:a16="http://schemas.microsoft.com/office/drawing/2014/main" id="{43991760-25FD-7C56-5369-5ABCFEBD183B}"/>
              </a:ext>
            </a:extLst>
          </p:cNvPr>
          <p:cNvSpPr/>
          <p:nvPr/>
        </p:nvSpPr>
        <p:spPr>
          <a:xfrm>
            <a:off x="7570251" y="1419856"/>
            <a:ext cx="1578779" cy="618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5945221-42D4-728B-6450-C3451E60F943}"/>
              </a:ext>
            </a:extLst>
          </p:cNvPr>
          <p:cNvSpPr txBox="1"/>
          <p:nvPr/>
        </p:nvSpPr>
        <p:spPr>
          <a:xfrm>
            <a:off x="7558021" y="1606120"/>
            <a:ext cx="1591009" cy="246221"/>
          </a:xfrm>
          <a:prstGeom prst="rect">
            <a:avLst/>
          </a:prstGeom>
          <a:noFill/>
        </p:spPr>
        <p:txBody>
          <a:bodyPr wrap="square" rtlCol="0">
            <a:spAutoFit/>
          </a:bodyPr>
          <a:lstStyle/>
          <a:p>
            <a:r>
              <a:rPr lang="en-US" sz="1000" i="1" dirty="0">
                <a:latin typeface="Century Gothic" panose="020B0502020202020204" pitchFamily="34" charset="0"/>
              </a:rPr>
              <a:t>Why is this important?</a:t>
            </a:r>
          </a:p>
        </p:txBody>
      </p:sp>
      <p:sp>
        <p:nvSpPr>
          <p:cNvPr id="9" name="TextBox 8">
            <a:extLst>
              <a:ext uri="{FF2B5EF4-FFF2-40B4-BE49-F238E27FC236}">
                <a16:creationId xmlns:a16="http://schemas.microsoft.com/office/drawing/2014/main" id="{1F523728-1B0A-29EE-4528-365C4E6048F6}"/>
              </a:ext>
            </a:extLst>
          </p:cNvPr>
          <p:cNvSpPr txBox="1"/>
          <p:nvPr/>
        </p:nvSpPr>
        <p:spPr>
          <a:xfrm>
            <a:off x="9161260" y="1036732"/>
            <a:ext cx="2206395" cy="1384995"/>
          </a:xfrm>
          <a:prstGeom prst="rect">
            <a:avLst/>
          </a:prstGeom>
          <a:noFill/>
        </p:spPr>
        <p:txBody>
          <a:bodyPr wrap="square" rtlCol="0">
            <a:spAutoFit/>
          </a:bodyPr>
          <a:lstStyle/>
          <a:p>
            <a:pPr algn="ctr"/>
            <a:r>
              <a:rPr lang="en-US" sz="1200" i="0" dirty="0">
                <a:solidFill>
                  <a:srgbClr val="444444"/>
                </a:solidFill>
                <a:effectLst/>
              </a:rPr>
              <a:t>Metacognition enables you to quality-control your thinking and reasoning and then redirect your cognition and behavior to improve your chances of successfully achieving your goals.</a:t>
            </a:r>
            <a:endParaRPr lang="en-US" sz="1200" dirty="0"/>
          </a:p>
        </p:txBody>
      </p:sp>
      <p:sp>
        <p:nvSpPr>
          <p:cNvPr id="10" name="Right Arrow 9">
            <a:extLst>
              <a:ext uri="{FF2B5EF4-FFF2-40B4-BE49-F238E27FC236}">
                <a16:creationId xmlns:a16="http://schemas.microsoft.com/office/drawing/2014/main" id="{B7931226-7BA9-C988-FFBA-C0308B720BAF}"/>
              </a:ext>
            </a:extLst>
          </p:cNvPr>
          <p:cNvSpPr/>
          <p:nvPr/>
        </p:nvSpPr>
        <p:spPr>
          <a:xfrm flipH="1">
            <a:off x="6096000" y="3257248"/>
            <a:ext cx="1578779" cy="618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D5558F-5845-9664-F4CD-9A8202B63C5B}"/>
              </a:ext>
            </a:extLst>
          </p:cNvPr>
          <p:cNvSpPr txBox="1"/>
          <p:nvPr/>
        </p:nvSpPr>
        <p:spPr>
          <a:xfrm>
            <a:off x="6212758" y="3443512"/>
            <a:ext cx="1591009" cy="246221"/>
          </a:xfrm>
          <a:prstGeom prst="rect">
            <a:avLst/>
          </a:prstGeom>
          <a:noFill/>
        </p:spPr>
        <p:txBody>
          <a:bodyPr wrap="square" rtlCol="0">
            <a:spAutoFit/>
          </a:bodyPr>
          <a:lstStyle/>
          <a:p>
            <a:r>
              <a:rPr lang="en-US" sz="1000" i="1" dirty="0">
                <a:latin typeface="Century Gothic" panose="020B0502020202020204" pitchFamily="34" charset="0"/>
              </a:rPr>
              <a:t>Why is this important?</a:t>
            </a:r>
          </a:p>
        </p:txBody>
      </p:sp>
      <p:sp>
        <p:nvSpPr>
          <p:cNvPr id="12" name="Right Arrow 11">
            <a:extLst>
              <a:ext uri="{FF2B5EF4-FFF2-40B4-BE49-F238E27FC236}">
                <a16:creationId xmlns:a16="http://schemas.microsoft.com/office/drawing/2014/main" id="{20E721D5-27BD-C0FF-59CB-EE8864EE450E}"/>
              </a:ext>
            </a:extLst>
          </p:cNvPr>
          <p:cNvSpPr/>
          <p:nvPr/>
        </p:nvSpPr>
        <p:spPr>
          <a:xfrm>
            <a:off x="7570251" y="5415645"/>
            <a:ext cx="1578779" cy="618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4626BD1-1CA8-0986-F377-CE004BED074C}"/>
              </a:ext>
            </a:extLst>
          </p:cNvPr>
          <p:cNvSpPr txBox="1"/>
          <p:nvPr/>
        </p:nvSpPr>
        <p:spPr>
          <a:xfrm>
            <a:off x="7558021" y="5601909"/>
            <a:ext cx="1591009" cy="246221"/>
          </a:xfrm>
          <a:prstGeom prst="rect">
            <a:avLst/>
          </a:prstGeom>
          <a:noFill/>
        </p:spPr>
        <p:txBody>
          <a:bodyPr wrap="square" rtlCol="0">
            <a:spAutoFit/>
          </a:bodyPr>
          <a:lstStyle/>
          <a:p>
            <a:r>
              <a:rPr lang="en-US" sz="1000" i="1" dirty="0">
                <a:latin typeface="Century Gothic" panose="020B0502020202020204" pitchFamily="34" charset="0"/>
              </a:rPr>
              <a:t>Why is this important?</a:t>
            </a:r>
          </a:p>
        </p:txBody>
      </p:sp>
      <p:sp>
        <p:nvSpPr>
          <p:cNvPr id="14" name="TextBox 13">
            <a:extLst>
              <a:ext uri="{FF2B5EF4-FFF2-40B4-BE49-F238E27FC236}">
                <a16:creationId xmlns:a16="http://schemas.microsoft.com/office/drawing/2014/main" id="{95507865-7389-868E-6EDC-A74ED9B6DC31}"/>
              </a:ext>
            </a:extLst>
          </p:cNvPr>
          <p:cNvSpPr txBox="1"/>
          <p:nvPr/>
        </p:nvSpPr>
        <p:spPr>
          <a:xfrm>
            <a:off x="9149030" y="4840185"/>
            <a:ext cx="2206395" cy="1938992"/>
          </a:xfrm>
          <a:prstGeom prst="rect">
            <a:avLst/>
          </a:prstGeom>
          <a:noFill/>
        </p:spPr>
        <p:txBody>
          <a:bodyPr wrap="square" rtlCol="0">
            <a:spAutoFit/>
          </a:bodyPr>
          <a:lstStyle/>
          <a:p>
            <a:pPr algn="ctr"/>
            <a:r>
              <a:rPr lang="en-US" sz="1200" i="0" dirty="0">
                <a:solidFill>
                  <a:srgbClr val="444444"/>
                </a:solidFill>
                <a:effectLst/>
              </a:rPr>
              <a:t>Flexibility eases the challenges associated with a world that is sometimes unpredictable and with challenges that are sometimes out of our control.  It helps us to switch between tasks/activities, creatively problem solve, and to practice empathy and perspective-taking.</a:t>
            </a:r>
            <a:endParaRPr lang="en-US" sz="1200" dirty="0"/>
          </a:p>
        </p:txBody>
      </p:sp>
      <p:sp>
        <p:nvSpPr>
          <p:cNvPr id="15" name="TextBox 14">
            <a:extLst>
              <a:ext uri="{FF2B5EF4-FFF2-40B4-BE49-F238E27FC236}">
                <a16:creationId xmlns:a16="http://schemas.microsoft.com/office/drawing/2014/main" id="{5AE15D89-0C07-0648-A4F8-E1C744408943}"/>
              </a:ext>
            </a:extLst>
          </p:cNvPr>
          <p:cNvSpPr txBox="1"/>
          <p:nvPr/>
        </p:nvSpPr>
        <p:spPr>
          <a:xfrm>
            <a:off x="3821306" y="2874124"/>
            <a:ext cx="2206395" cy="1569660"/>
          </a:xfrm>
          <a:prstGeom prst="rect">
            <a:avLst/>
          </a:prstGeom>
          <a:noFill/>
        </p:spPr>
        <p:txBody>
          <a:bodyPr wrap="square" rtlCol="0">
            <a:spAutoFit/>
          </a:bodyPr>
          <a:lstStyle/>
          <a:p>
            <a:pPr algn="ctr"/>
            <a:r>
              <a:rPr lang="en-US" sz="1200" i="0" dirty="0">
                <a:solidFill>
                  <a:srgbClr val="444444"/>
                </a:solidFill>
                <a:effectLst/>
              </a:rPr>
              <a:t>Time management skills allow you to move through your day while efficiently completing the most important tasks.  Effective time management reduces stress and increases your ability to spend time doing things that bring you joy.</a:t>
            </a:r>
            <a:endParaRPr lang="en-US" sz="1200" dirty="0"/>
          </a:p>
        </p:txBody>
      </p:sp>
      <p:pic>
        <p:nvPicPr>
          <p:cNvPr id="3" name="Picture 2"/>
          <p:cNvPicPr>
            <a:picLocks noChangeAspect="1"/>
          </p:cNvPicPr>
          <p:nvPr/>
        </p:nvPicPr>
        <p:blipFill>
          <a:blip r:embed="rId5"/>
          <a:stretch>
            <a:fillRect/>
          </a:stretch>
        </p:blipFill>
        <p:spPr>
          <a:xfrm>
            <a:off x="3660666" y="4756826"/>
            <a:ext cx="3743325" cy="1571625"/>
          </a:xfrm>
          <a:prstGeom prst="rect">
            <a:avLst/>
          </a:prstGeom>
        </p:spPr>
      </p:pic>
    </p:spTree>
    <p:extLst>
      <p:ext uri="{BB962C8B-B14F-4D97-AF65-F5344CB8AC3E}">
        <p14:creationId xmlns:p14="http://schemas.microsoft.com/office/powerpoint/2010/main" val="224132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p:bldP spid="12" grpId="0" animBg="1"/>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7FA2-15AF-5E4F-3CE2-685B53963BE6}"/>
              </a:ext>
            </a:extLst>
          </p:cNvPr>
          <p:cNvSpPr>
            <a:spLocks noGrp="1"/>
          </p:cNvSpPr>
          <p:nvPr>
            <p:ph type="title"/>
          </p:nvPr>
        </p:nvSpPr>
        <p:spPr/>
        <p:txBody>
          <a:bodyPr/>
          <a:lstStyle/>
          <a:p>
            <a:r>
              <a:rPr lang="en-US" dirty="0"/>
              <a:t>Self-Assessment</a:t>
            </a:r>
          </a:p>
        </p:txBody>
      </p:sp>
      <p:sp>
        <p:nvSpPr>
          <p:cNvPr id="3" name="Content Placeholder 2">
            <a:extLst>
              <a:ext uri="{FF2B5EF4-FFF2-40B4-BE49-F238E27FC236}">
                <a16:creationId xmlns:a16="http://schemas.microsoft.com/office/drawing/2014/main" id="{DCE99AC9-7AA3-2D74-9730-51A7FE5C30D5}"/>
              </a:ext>
            </a:extLst>
          </p:cNvPr>
          <p:cNvSpPr>
            <a:spLocks noGrp="1"/>
          </p:cNvSpPr>
          <p:nvPr>
            <p:ph idx="1"/>
          </p:nvPr>
        </p:nvSpPr>
        <p:spPr>
          <a:xfrm>
            <a:off x="4293564" y="864108"/>
            <a:ext cx="7315200" cy="5120640"/>
          </a:xfrm>
        </p:spPr>
        <p:txBody>
          <a:bodyPr>
            <a:normAutofit fontScale="77500" lnSpcReduction="20000"/>
          </a:bodyPr>
          <a:lstStyle/>
          <a:p>
            <a:pPr>
              <a:buFont typeface="Wingdings" pitchFamily="2" charset="2"/>
              <a:buChar char="q"/>
            </a:pPr>
            <a:r>
              <a:rPr lang="en-US" dirty="0"/>
              <a:t>I hurry through tasks just to get them done.</a:t>
            </a:r>
          </a:p>
          <a:p>
            <a:pPr>
              <a:buFont typeface="Wingdings" pitchFamily="2" charset="2"/>
              <a:buChar char="q"/>
            </a:pPr>
            <a:r>
              <a:rPr lang="en-US" dirty="0"/>
              <a:t>I dislike tasks or even fun things that require the use of problem-solving skills or extensive attention.</a:t>
            </a:r>
          </a:p>
          <a:p>
            <a:pPr>
              <a:buFont typeface="Wingdings" pitchFamily="2" charset="2"/>
              <a:buChar char="q"/>
            </a:pPr>
            <a:r>
              <a:rPr lang="en-US" dirty="0"/>
              <a:t>I have a hard time understanding my own role in the challenges I experience.</a:t>
            </a:r>
          </a:p>
          <a:p>
            <a:pPr>
              <a:buFont typeface="Wingdings" pitchFamily="2" charset="2"/>
              <a:buChar char="q"/>
            </a:pPr>
            <a:r>
              <a:rPr lang="en-US" dirty="0"/>
              <a:t>People have told me that I am unaware of how my behavior affects others.</a:t>
            </a:r>
          </a:p>
          <a:p>
            <a:pPr>
              <a:buFont typeface="Wingdings" pitchFamily="2" charset="2"/>
              <a:buChar char="q"/>
            </a:pPr>
            <a:endParaRPr lang="en-US" dirty="0"/>
          </a:p>
          <a:p>
            <a:pPr>
              <a:buFont typeface="Wingdings" pitchFamily="2" charset="2"/>
              <a:buChar char="q"/>
            </a:pPr>
            <a:r>
              <a:rPr lang="en-US" dirty="0"/>
              <a:t>I have a hard time starting assignments or chores early so they get done on time</a:t>
            </a:r>
          </a:p>
          <a:p>
            <a:pPr>
              <a:buFont typeface="Wingdings" pitchFamily="2" charset="2"/>
              <a:buChar char="q"/>
            </a:pPr>
            <a:r>
              <a:rPr lang="en-US" dirty="0"/>
              <a:t>I have a hard time fitting new events into my schedule.</a:t>
            </a:r>
          </a:p>
          <a:p>
            <a:pPr>
              <a:buFont typeface="Wingdings" pitchFamily="2" charset="2"/>
              <a:buChar char="q"/>
            </a:pPr>
            <a:r>
              <a:rPr lang="en-US" dirty="0"/>
              <a:t>I have a hard time accurately estimating how much time something will take.</a:t>
            </a:r>
          </a:p>
          <a:p>
            <a:pPr>
              <a:buFont typeface="Wingdings" pitchFamily="2" charset="2"/>
              <a:buChar char="q"/>
            </a:pPr>
            <a:r>
              <a:rPr lang="en-US" dirty="0"/>
              <a:t>I often miss due dates or deadlines for assignments or tasks.</a:t>
            </a:r>
          </a:p>
          <a:p>
            <a:pPr>
              <a:buFont typeface="Wingdings" pitchFamily="2" charset="2"/>
              <a:buChar char="q"/>
            </a:pPr>
            <a:endParaRPr lang="en-US" dirty="0"/>
          </a:p>
          <a:p>
            <a:pPr>
              <a:buFont typeface="Wingdings" pitchFamily="2" charset="2"/>
              <a:buChar char="q"/>
            </a:pPr>
            <a:r>
              <a:rPr lang="en-US" dirty="0"/>
              <a:t>I have a hard time handling unplanned changes to my schedule.</a:t>
            </a:r>
          </a:p>
          <a:p>
            <a:pPr>
              <a:buFont typeface="Wingdings" pitchFamily="2" charset="2"/>
              <a:buChar char="q"/>
            </a:pPr>
            <a:r>
              <a:rPr lang="en-US" dirty="0"/>
              <a:t>I have trouble transitioning between activities (and am often late because I get stuck in a transition activity).</a:t>
            </a:r>
          </a:p>
          <a:p>
            <a:pPr>
              <a:buFont typeface="Wingdings" pitchFamily="2" charset="2"/>
              <a:buChar char="q"/>
            </a:pPr>
            <a:r>
              <a:rPr lang="en-US" dirty="0"/>
              <a:t>I give up (sometimes temporarily, sometimes permanently) on tasks that I don’t accomplish the first time.</a:t>
            </a:r>
          </a:p>
          <a:p>
            <a:pPr>
              <a:buFont typeface="Wingdings" pitchFamily="2" charset="2"/>
              <a:buChar char="q"/>
            </a:pPr>
            <a:r>
              <a:rPr lang="en-US" dirty="0"/>
              <a:t>I have a hard time asking for help.</a:t>
            </a:r>
          </a:p>
        </p:txBody>
      </p:sp>
      <p:pic>
        <p:nvPicPr>
          <p:cNvPr id="4" name="Picture 3">
            <a:extLst>
              <a:ext uri="{FF2B5EF4-FFF2-40B4-BE49-F238E27FC236}">
                <a16:creationId xmlns:a16="http://schemas.microsoft.com/office/drawing/2014/main" id="{FEAAD586-1315-3D1D-14F1-F9ABFD25BA75}"/>
              </a:ext>
            </a:extLst>
          </p:cNvPr>
          <p:cNvPicPr>
            <a:picLocks noChangeAspect="1"/>
          </p:cNvPicPr>
          <p:nvPr/>
        </p:nvPicPr>
        <p:blipFill>
          <a:blip r:embed="rId3"/>
          <a:stretch>
            <a:fillRect/>
          </a:stretch>
        </p:blipFill>
        <p:spPr>
          <a:xfrm>
            <a:off x="3671072" y="1323780"/>
            <a:ext cx="489142" cy="733714"/>
          </a:xfrm>
          <a:prstGeom prst="rect">
            <a:avLst/>
          </a:prstGeom>
        </p:spPr>
      </p:pic>
      <p:pic>
        <p:nvPicPr>
          <p:cNvPr id="5" name="Picture 4">
            <a:extLst>
              <a:ext uri="{FF2B5EF4-FFF2-40B4-BE49-F238E27FC236}">
                <a16:creationId xmlns:a16="http://schemas.microsoft.com/office/drawing/2014/main" id="{30DE8EDB-55C4-C88A-1601-A99253F5FB71}"/>
              </a:ext>
            </a:extLst>
          </p:cNvPr>
          <p:cNvPicPr>
            <a:picLocks noChangeAspect="1"/>
          </p:cNvPicPr>
          <p:nvPr/>
        </p:nvPicPr>
        <p:blipFill>
          <a:blip r:embed="rId4"/>
          <a:stretch>
            <a:fillRect/>
          </a:stretch>
        </p:blipFill>
        <p:spPr>
          <a:xfrm>
            <a:off x="3671072" y="3057571"/>
            <a:ext cx="489142" cy="733713"/>
          </a:xfrm>
          <a:prstGeom prst="rect">
            <a:avLst/>
          </a:prstGeom>
        </p:spPr>
      </p:pic>
      <p:pic>
        <p:nvPicPr>
          <p:cNvPr id="7" name="Picture 6"/>
          <p:cNvPicPr>
            <a:picLocks noChangeAspect="1"/>
          </p:cNvPicPr>
          <p:nvPr/>
        </p:nvPicPr>
        <p:blipFill>
          <a:blip r:embed="rId5"/>
          <a:stretch>
            <a:fillRect/>
          </a:stretch>
        </p:blipFill>
        <p:spPr>
          <a:xfrm>
            <a:off x="3451464" y="4572489"/>
            <a:ext cx="928357" cy="1007366"/>
          </a:xfrm>
          <a:prstGeom prst="rect">
            <a:avLst/>
          </a:prstGeom>
        </p:spPr>
      </p:pic>
    </p:spTree>
    <p:extLst>
      <p:ext uri="{BB962C8B-B14F-4D97-AF65-F5344CB8AC3E}">
        <p14:creationId xmlns:p14="http://schemas.microsoft.com/office/powerpoint/2010/main" val="301907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Metacognition</a:t>
            </a:r>
          </a:p>
        </p:txBody>
      </p:sp>
      <p:sp>
        <p:nvSpPr>
          <p:cNvPr id="3" name="Content Placeholder 2"/>
          <p:cNvSpPr>
            <a:spLocks noGrp="1"/>
          </p:cNvSpPr>
          <p:nvPr>
            <p:ph idx="1"/>
          </p:nvPr>
        </p:nvSpPr>
        <p:spPr/>
        <p:txBody>
          <a:bodyPr/>
          <a:lstStyle/>
          <a:p>
            <a:r>
              <a:rPr lang="en-US" dirty="0"/>
              <a:t>An objective, balanced, honest assessment that is </a:t>
            </a:r>
            <a:r>
              <a:rPr lang="en-US" u="sng" dirty="0"/>
              <a:t>based on facts </a:t>
            </a:r>
            <a:r>
              <a:rPr lang="en-US" dirty="0"/>
              <a:t>(not on feelings or subjective assessment) AND the creation of a </a:t>
            </a:r>
            <a:r>
              <a:rPr lang="en-US" u="sng" dirty="0"/>
              <a:t>realistic-for-you plan</a:t>
            </a:r>
            <a:r>
              <a:rPr lang="en-US" dirty="0"/>
              <a:t> for overcoming the result of that assessment</a:t>
            </a:r>
          </a:p>
          <a:p>
            <a:r>
              <a:rPr lang="en-US" dirty="0"/>
              <a:t>Metacognition is NOT: judgement, self-criticism, self-shaming, shame-driven, self-pity, making excuses</a:t>
            </a:r>
          </a:p>
          <a:p>
            <a:endParaRPr lang="en-US" dirty="0"/>
          </a:p>
        </p:txBody>
      </p:sp>
      <p:pic>
        <p:nvPicPr>
          <p:cNvPr id="4" name="Picture 3">
            <a:extLst>
              <a:ext uri="{FF2B5EF4-FFF2-40B4-BE49-F238E27FC236}">
                <a16:creationId xmlns:a16="http://schemas.microsoft.com/office/drawing/2014/main" id="{1A27B453-FD5D-B48E-4824-FA14548C44C4}"/>
              </a:ext>
            </a:extLst>
          </p:cNvPr>
          <p:cNvPicPr>
            <a:picLocks noChangeAspect="1"/>
          </p:cNvPicPr>
          <p:nvPr/>
        </p:nvPicPr>
        <p:blipFill>
          <a:blip r:embed="rId2"/>
          <a:stretch>
            <a:fillRect/>
          </a:stretch>
        </p:blipFill>
        <p:spPr>
          <a:xfrm>
            <a:off x="3045692" y="755732"/>
            <a:ext cx="489142" cy="733714"/>
          </a:xfrm>
          <a:prstGeom prst="rect">
            <a:avLst/>
          </a:prstGeom>
        </p:spPr>
      </p:pic>
    </p:spTree>
    <p:extLst>
      <p:ext uri="{BB962C8B-B14F-4D97-AF65-F5344CB8AC3E}">
        <p14:creationId xmlns:p14="http://schemas.microsoft.com/office/powerpoint/2010/main" val="60550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456-3873-CB92-94E8-509432D89079}"/>
              </a:ext>
            </a:extLst>
          </p:cNvPr>
          <p:cNvSpPr>
            <a:spLocks noGrp="1"/>
          </p:cNvSpPr>
          <p:nvPr>
            <p:ph type="title"/>
          </p:nvPr>
        </p:nvSpPr>
        <p:spPr/>
        <p:txBody>
          <a:bodyPr/>
          <a:lstStyle/>
          <a:p>
            <a:r>
              <a:rPr lang="en-US" dirty="0"/>
              <a:t>Metacognition</a:t>
            </a:r>
          </a:p>
        </p:txBody>
      </p:sp>
      <p:sp>
        <p:nvSpPr>
          <p:cNvPr id="3" name="Content Placeholder 2">
            <a:extLst>
              <a:ext uri="{FF2B5EF4-FFF2-40B4-BE49-F238E27FC236}">
                <a16:creationId xmlns:a16="http://schemas.microsoft.com/office/drawing/2014/main" id="{59324A5D-AB7A-334C-5797-C0B7E5221EAC}"/>
              </a:ext>
            </a:extLst>
          </p:cNvPr>
          <p:cNvSpPr>
            <a:spLocks noGrp="1"/>
          </p:cNvSpPr>
          <p:nvPr>
            <p:ph idx="1"/>
          </p:nvPr>
        </p:nvSpPr>
        <p:spPr/>
        <p:txBody>
          <a:bodyPr/>
          <a:lstStyle/>
          <a:p>
            <a:r>
              <a:rPr lang="en-US" dirty="0"/>
              <a:t>Activity: How I See Myself versus How Others See Me</a:t>
            </a:r>
          </a:p>
          <a:p>
            <a:r>
              <a:rPr lang="en-US" dirty="0"/>
              <a:t>Reflect:</a:t>
            </a:r>
          </a:p>
          <a:p>
            <a:pPr lvl="1"/>
            <a:r>
              <a:rPr lang="en-US" dirty="0"/>
              <a:t>How difficult is it to be honest with myself about my strengths and weaknesses?</a:t>
            </a:r>
          </a:p>
          <a:p>
            <a:pPr lvl="1"/>
            <a:r>
              <a:rPr lang="en-US" dirty="0"/>
              <a:t>What feelings make it challenging to be honest with myself about areas in which I need growth?</a:t>
            </a:r>
          </a:p>
        </p:txBody>
      </p:sp>
      <p:pic>
        <p:nvPicPr>
          <p:cNvPr id="4" name="Picture 3">
            <a:extLst>
              <a:ext uri="{FF2B5EF4-FFF2-40B4-BE49-F238E27FC236}">
                <a16:creationId xmlns:a16="http://schemas.microsoft.com/office/drawing/2014/main" id="{1A27B453-FD5D-B48E-4824-FA14548C44C4}"/>
              </a:ext>
            </a:extLst>
          </p:cNvPr>
          <p:cNvPicPr>
            <a:picLocks noChangeAspect="1"/>
          </p:cNvPicPr>
          <p:nvPr/>
        </p:nvPicPr>
        <p:blipFill>
          <a:blip r:embed="rId3"/>
          <a:stretch>
            <a:fillRect/>
          </a:stretch>
        </p:blipFill>
        <p:spPr>
          <a:xfrm>
            <a:off x="3045692" y="755732"/>
            <a:ext cx="489142" cy="733714"/>
          </a:xfrm>
          <a:prstGeom prst="rect">
            <a:avLst/>
          </a:prstGeom>
        </p:spPr>
      </p:pic>
    </p:spTree>
    <p:extLst>
      <p:ext uri="{BB962C8B-B14F-4D97-AF65-F5344CB8AC3E}">
        <p14:creationId xmlns:p14="http://schemas.microsoft.com/office/powerpoint/2010/main" val="2083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E9EE7-1752-C998-2332-E1489A4A5CD9}"/>
              </a:ext>
            </a:extLst>
          </p:cNvPr>
          <p:cNvSpPr>
            <a:spLocks noGrp="1"/>
          </p:cNvSpPr>
          <p:nvPr>
            <p:ph type="title"/>
          </p:nvPr>
        </p:nvSpPr>
        <p:spPr/>
        <p:txBody>
          <a:bodyPr/>
          <a:lstStyle/>
          <a:p>
            <a:r>
              <a:rPr lang="en-US" dirty="0"/>
              <a:t>Personality Traits</a:t>
            </a:r>
          </a:p>
        </p:txBody>
      </p:sp>
      <p:sp>
        <p:nvSpPr>
          <p:cNvPr id="5" name="Content Placeholder 4">
            <a:extLst>
              <a:ext uri="{FF2B5EF4-FFF2-40B4-BE49-F238E27FC236}">
                <a16:creationId xmlns:a16="http://schemas.microsoft.com/office/drawing/2014/main" id="{C3EE0840-50A3-1C5E-35E5-D83965A88F21}"/>
              </a:ext>
            </a:extLst>
          </p:cNvPr>
          <p:cNvSpPr>
            <a:spLocks noGrp="1"/>
          </p:cNvSpPr>
          <p:nvPr>
            <p:ph idx="1"/>
          </p:nvPr>
        </p:nvSpPr>
        <p:spPr>
          <a:xfrm>
            <a:off x="3869268" y="864108"/>
            <a:ext cx="1585959" cy="5120640"/>
          </a:xfrm>
        </p:spPr>
        <p:txBody>
          <a:bodyPr>
            <a:normAutofit fontScale="92500" lnSpcReduction="20000"/>
          </a:bodyPr>
          <a:lstStyle/>
          <a:p>
            <a:pPr marL="0" indent="0" algn="l">
              <a:lnSpc>
                <a:spcPct val="120000"/>
              </a:lnSpc>
              <a:buNone/>
            </a:pPr>
            <a:r>
              <a:rPr lang="en-US" sz="1700" b="0" i="0" dirty="0">
                <a:solidFill>
                  <a:srgbClr val="333F48"/>
                </a:solidFill>
                <a:effectLst/>
              </a:rPr>
              <a:t>Demanding</a:t>
            </a:r>
          </a:p>
          <a:p>
            <a:pPr marL="0" indent="0" algn="l">
              <a:lnSpc>
                <a:spcPct val="120000"/>
              </a:lnSpc>
              <a:buNone/>
            </a:pPr>
            <a:r>
              <a:rPr lang="en-US" sz="1700" b="0" i="0" dirty="0">
                <a:solidFill>
                  <a:srgbClr val="333F48"/>
                </a:solidFill>
                <a:effectLst/>
              </a:rPr>
              <a:t>Thoughtful</a:t>
            </a:r>
          </a:p>
          <a:p>
            <a:pPr marL="0" indent="0" algn="l">
              <a:lnSpc>
                <a:spcPct val="120000"/>
              </a:lnSpc>
              <a:buNone/>
            </a:pPr>
            <a:r>
              <a:rPr lang="en-US" sz="1700" b="0" i="0" dirty="0">
                <a:solidFill>
                  <a:srgbClr val="333F48"/>
                </a:solidFill>
                <a:effectLst/>
              </a:rPr>
              <a:t>Humble</a:t>
            </a:r>
          </a:p>
          <a:p>
            <a:pPr marL="0" indent="0" algn="l">
              <a:lnSpc>
                <a:spcPct val="120000"/>
              </a:lnSpc>
              <a:buNone/>
            </a:pPr>
            <a:r>
              <a:rPr lang="en-US" sz="1700" b="0" i="0" dirty="0">
                <a:solidFill>
                  <a:srgbClr val="333F48"/>
                </a:solidFill>
                <a:effectLst/>
              </a:rPr>
              <a:t>Happy</a:t>
            </a:r>
          </a:p>
          <a:p>
            <a:pPr marL="0" indent="0" algn="l">
              <a:lnSpc>
                <a:spcPct val="120000"/>
              </a:lnSpc>
              <a:buNone/>
            </a:pPr>
            <a:r>
              <a:rPr lang="en-US" sz="1700" b="0" i="0" dirty="0">
                <a:solidFill>
                  <a:srgbClr val="333F48"/>
                </a:solidFill>
                <a:effectLst/>
              </a:rPr>
              <a:t>Disagreeable</a:t>
            </a:r>
          </a:p>
          <a:p>
            <a:pPr marL="0" indent="0" algn="l">
              <a:lnSpc>
                <a:spcPct val="120000"/>
              </a:lnSpc>
              <a:buNone/>
            </a:pPr>
            <a:r>
              <a:rPr lang="en-US" sz="1700" b="0" i="0" dirty="0">
                <a:solidFill>
                  <a:srgbClr val="333F48"/>
                </a:solidFill>
                <a:effectLst/>
              </a:rPr>
              <a:t>Simple</a:t>
            </a:r>
          </a:p>
          <a:p>
            <a:pPr marL="0" indent="0" algn="l">
              <a:lnSpc>
                <a:spcPct val="120000"/>
              </a:lnSpc>
              <a:buNone/>
            </a:pPr>
            <a:r>
              <a:rPr lang="en-US" sz="1700" b="0" i="0" dirty="0">
                <a:solidFill>
                  <a:srgbClr val="333F48"/>
                </a:solidFill>
                <a:effectLst/>
              </a:rPr>
              <a:t>Fancy</a:t>
            </a:r>
          </a:p>
          <a:p>
            <a:pPr marL="0" indent="0" algn="l">
              <a:lnSpc>
                <a:spcPct val="120000"/>
              </a:lnSpc>
              <a:buNone/>
            </a:pPr>
            <a:r>
              <a:rPr lang="en-US" sz="1700" b="0" i="0" dirty="0">
                <a:solidFill>
                  <a:srgbClr val="333F48"/>
                </a:solidFill>
                <a:effectLst/>
              </a:rPr>
              <a:t>Plain</a:t>
            </a:r>
          </a:p>
          <a:p>
            <a:pPr marL="0" indent="0" algn="l">
              <a:lnSpc>
                <a:spcPct val="120000"/>
              </a:lnSpc>
              <a:buNone/>
            </a:pPr>
            <a:r>
              <a:rPr lang="en-US" sz="1700" b="0" i="0" dirty="0">
                <a:solidFill>
                  <a:srgbClr val="333F48"/>
                </a:solidFill>
                <a:effectLst/>
              </a:rPr>
              <a:t>Excited</a:t>
            </a:r>
          </a:p>
          <a:p>
            <a:pPr marL="0" indent="0" algn="l">
              <a:lnSpc>
                <a:spcPct val="120000"/>
              </a:lnSpc>
              <a:buNone/>
            </a:pPr>
            <a:r>
              <a:rPr lang="en-US" sz="1700" b="0" i="0" dirty="0">
                <a:solidFill>
                  <a:srgbClr val="333F48"/>
                </a:solidFill>
                <a:effectLst/>
              </a:rPr>
              <a:t>Studious</a:t>
            </a:r>
          </a:p>
          <a:p>
            <a:pPr marL="0" indent="0" algn="l">
              <a:lnSpc>
                <a:spcPct val="120000"/>
              </a:lnSpc>
              <a:buNone/>
            </a:pPr>
            <a:r>
              <a:rPr lang="en-US" sz="1700" dirty="0">
                <a:solidFill>
                  <a:srgbClr val="333F48"/>
                </a:solidFill>
              </a:rPr>
              <a:t>Friendly</a:t>
            </a:r>
          </a:p>
          <a:p>
            <a:pPr marL="0" indent="0" algn="l">
              <a:lnSpc>
                <a:spcPct val="120000"/>
              </a:lnSpc>
              <a:buNone/>
            </a:pPr>
            <a:r>
              <a:rPr lang="en-US" sz="1700" b="0" i="0" dirty="0">
                <a:solidFill>
                  <a:srgbClr val="333F48"/>
                </a:solidFill>
                <a:effectLst/>
              </a:rPr>
              <a:t>Shy</a:t>
            </a:r>
          </a:p>
          <a:p>
            <a:pPr marL="0" indent="0" algn="l">
              <a:lnSpc>
                <a:spcPct val="120000"/>
              </a:lnSpc>
              <a:buNone/>
            </a:pPr>
            <a:r>
              <a:rPr lang="en-US" sz="1700" dirty="0">
                <a:solidFill>
                  <a:srgbClr val="333F48"/>
                </a:solidFill>
              </a:rPr>
              <a:t>Impulsive</a:t>
            </a:r>
            <a:endParaRPr lang="en-US" sz="1700" b="0" i="0" dirty="0">
              <a:solidFill>
                <a:srgbClr val="333F48"/>
              </a:solidFill>
              <a:effectLst/>
            </a:endParaRPr>
          </a:p>
        </p:txBody>
      </p:sp>
      <p:sp>
        <p:nvSpPr>
          <p:cNvPr id="6" name="Content Placeholder 4">
            <a:extLst>
              <a:ext uri="{FF2B5EF4-FFF2-40B4-BE49-F238E27FC236}">
                <a16:creationId xmlns:a16="http://schemas.microsoft.com/office/drawing/2014/main" id="{DA405673-BE47-C45A-B243-33CD1FC3B86C}"/>
              </a:ext>
            </a:extLst>
          </p:cNvPr>
          <p:cNvSpPr txBox="1">
            <a:spLocks/>
          </p:cNvSpPr>
          <p:nvPr/>
        </p:nvSpPr>
        <p:spPr>
          <a:xfrm>
            <a:off x="5943795" y="864108"/>
            <a:ext cx="1585959"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20000"/>
              </a:lnSpc>
              <a:buFont typeface="Wingdings 2" pitchFamily="18" charset="2"/>
              <a:buNone/>
            </a:pPr>
            <a:endParaRPr lang="en-US" dirty="0">
              <a:solidFill>
                <a:srgbClr val="333F48"/>
              </a:solidFill>
            </a:endParaRPr>
          </a:p>
        </p:txBody>
      </p:sp>
      <p:sp>
        <p:nvSpPr>
          <p:cNvPr id="7" name="Content Placeholder 4">
            <a:extLst>
              <a:ext uri="{FF2B5EF4-FFF2-40B4-BE49-F238E27FC236}">
                <a16:creationId xmlns:a16="http://schemas.microsoft.com/office/drawing/2014/main" id="{82F7F470-B092-AE62-DA96-B366CE621CE1}"/>
              </a:ext>
            </a:extLst>
          </p:cNvPr>
          <p:cNvSpPr txBox="1">
            <a:spLocks/>
          </p:cNvSpPr>
          <p:nvPr/>
        </p:nvSpPr>
        <p:spPr>
          <a:xfrm>
            <a:off x="6432363" y="864108"/>
            <a:ext cx="1585959" cy="5120640"/>
          </a:xfrm>
          <a:prstGeom prst="rect">
            <a:avLst/>
          </a:prstGeom>
        </p:spPr>
        <p:txBody>
          <a:bodyPr vert="horz" lIns="91440" tIns="45720" rIns="91440" bIns="45720" rtlCol="0" anchor="ctr">
            <a:normAutofit fontScale="8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l">
              <a:buNone/>
            </a:pPr>
            <a:r>
              <a:rPr lang="en-US" b="0" i="0" dirty="0">
                <a:solidFill>
                  <a:srgbClr val="333F48"/>
                </a:solidFill>
                <a:effectLst/>
              </a:rPr>
              <a:t>Inventive</a:t>
            </a:r>
          </a:p>
          <a:p>
            <a:pPr marL="0" indent="0" algn="l">
              <a:buNone/>
            </a:pPr>
            <a:r>
              <a:rPr lang="en-US" b="0" i="0" dirty="0">
                <a:solidFill>
                  <a:srgbClr val="333F48"/>
                </a:solidFill>
                <a:effectLst/>
              </a:rPr>
              <a:t>Creative</a:t>
            </a:r>
          </a:p>
          <a:p>
            <a:pPr marL="0" indent="0" algn="l">
              <a:buNone/>
            </a:pPr>
            <a:r>
              <a:rPr lang="en-US" b="0" i="0" dirty="0">
                <a:solidFill>
                  <a:srgbClr val="333F48"/>
                </a:solidFill>
                <a:effectLst/>
              </a:rPr>
              <a:t>Thrilling</a:t>
            </a:r>
          </a:p>
          <a:p>
            <a:pPr marL="0" indent="0" algn="l">
              <a:buNone/>
            </a:pPr>
            <a:r>
              <a:rPr lang="en-US" b="0" i="0" dirty="0">
                <a:solidFill>
                  <a:srgbClr val="333F48"/>
                </a:solidFill>
                <a:effectLst/>
              </a:rPr>
              <a:t>Intelligent</a:t>
            </a:r>
          </a:p>
          <a:p>
            <a:pPr marL="0" indent="0" algn="l">
              <a:buNone/>
            </a:pPr>
            <a:r>
              <a:rPr lang="en-US" b="0" i="0" dirty="0">
                <a:solidFill>
                  <a:srgbClr val="333F48"/>
                </a:solidFill>
                <a:effectLst/>
              </a:rPr>
              <a:t>Proud</a:t>
            </a:r>
          </a:p>
          <a:p>
            <a:pPr marL="0" indent="0" algn="l">
              <a:buNone/>
            </a:pPr>
            <a:r>
              <a:rPr lang="en-US" b="0" i="0" dirty="0">
                <a:solidFill>
                  <a:srgbClr val="333F48"/>
                </a:solidFill>
                <a:effectLst/>
              </a:rPr>
              <a:t>Fun-loving</a:t>
            </a:r>
          </a:p>
          <a:p>
            <a:pPr marL="0" indent="0" algn="l">
              <a:buNone/>
            </a:pPr>
            <a:r>
              <a:rPr lang="en-US" b="0" i="0" dirty="0">
                <a:solidFill>
                  <a:srgbClr val="333F48"/>
                </a:solidFill>
                <a:effectLst/>
              </a:rPr>
              <a:t>Daring</a:t>
            </a:r>
          </a:p>
          <a:p>
            <a:pPr marL="0" indent="0" algn="l">
              <a:buNone/>
            </a:pPr>
            <a:r>
              <a:rPr lang="en-US" b="0" i="0" dirty="0">
                <a:solidFill>
                  <a:srgbClr val="333F48"/>
                </a:solidFill>
                <a:effectLst/>
              </a:rPr>
              <a:t>Bright</a:t>
            </a:r>
          </a:p>
          <a:p>
            <a:pPr marL="0" indent="0" algn="l">
              <a:buNone/>
            </a:pPr>
            <a:r>
              <a:rPr lang="en-US" b="0" i="0" dirty="0">
                <a:solidFill>
                  <a:srgbClr val="333F48"/>
                </a:solidFill>
                <a:effectLst/>
              </a:rPr>
              <a:t>Serious</a:t>
            </a:r>
          </a:p>
          <a:p>
            <a:pPr marL="0" indent="0" algn="l">
              <a:buNone/>
            </a:pPr>
            <a:r>
              <a:rPr lang="en-US" b="0" i="0" dirty="0">
                <a:solidFill>
                  <a:srgbClr val="333F48"/>
                </a:solidFill>
                <a:effectLst/>
              </a:rPr>
              <a:t>Funny</a:t>
            </a:r>
          </a:p>
          <a:p>
            <a:pPr marL="0" indent="0" algn="l">
              <a:buNone/>
            </a:pPr>
            <a:r>
              <a:rPr lang="en-US" b="0" i="0" dirty="0">
                <a:solidFill>
                  <a:srgbClr val="333F48"/>
                </a:solidFill>
                <a:effectLst/>
              </a:rPr>
              <a:t>Humorous</a:t>
            </a:r>
          </a:p>
          <a:p>
            <a:pPr marL="0" indent="0" algn="l">
              <a:buNone/>
            </a:pPr>
            <a:r>
              <a:rPr lang="en-US" b="0" i="0" dirty="0">
                <a:solidFill>
                  <a:srgbClr val="333F48"/>
                </a:solidFill>
                <a:effectLst/>
              </a:rPr>
              <a:t>Sad</a:t>
            </a:r>
          </a:p>
          <a:p>
            <a:pPr marL="0" indent="0" algn="l">
              <a:buNone/>
            </a:pPr>
            <a:r>
              <a:rPr lang="en-US" b="0" i="0" dirty="0">
                <a:solidFill>
                  <a:srgbClr val="333F48"/>
                </a:solidFill>
                <a:effectLst/>
              </a:rPr>
              <a:t>Lazy</a:t>
            </a:r>
          </a:p>
          <a:p>
            <a:pPr marL="0" indent="0" algn="l">
              <a:buNone/>
            </a:pPr>
            <a:r>
              <a:rPr lang="en-US" b="0" i="0" dirty="0">
                <a:solidFill>
                  <a:srgbClr val="333F48"/>
                </a:solidFill>
                <a:effectLst/>
              </a:rPr>
              <a:t>Dreamer</a:t>
            </a:r>
          </a:p>
          <a:p>
            <a:pPr marL="0" indent="0" algn="l">
              <a:buNone/>
            </a:pPr>
            <a:r>
              <a:rPr lang="en-US" b="0" i="0" dirty="0">
                <a:solidFill>
                  <a:srgbClr val="333F48"/>
                </a:solidFill>
                <a:effectLst/>
              </a:rPr>
              <a:t>Helpful</a:t>
            </a:r>
          </a:p>
        </p:txBody>
      </p:sp>
      <p:sp>
        <p:nvSpPr>
          <p:cNvPr id="8" name="Content Placeholder 4">
            <a:extLst>
              <a:ext uri="{FF2B5EF4-FFF2-40B4-BE49-F238E27FC236}">
                <a16:creationId xmlns:a16="http://schemas.microsoft.com/office/drawing/2014/main" id="{8B5BC26B-CCE9-9FD1-6AB8-A0835E00EBB5}"/>
              </a:ext>
            </a:extLst>
          </p:cNvPr>
          <p:cNvSpPr txBox="1">
            <a:spLocks/>
          </p:cNvSpPr>
          <p:nvPr/>
        </p:nvSpPr>
        <p:spPr>
          <a:xfrm>
            <a:off x="8711045" y="864108"/>
            <a:ext cx="1585959"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l">
              <a:buNone/>
            </a:pPr>
            <a:endParaRPr lang="en-US" b="0" i="0" dirty="0">
              <a:solidFill>
                <a:srgbClr val="333F48"/>
              </a:solidFill>
              <a:effectLst/>
            </a:endParaRPr>
          </a:p>
        </p:txBody>
      </p:sp>
      <p:sp>
        <p:nvSpPr>
          <p:cNvPr id="13" name="Content Placeholder 4">
            <a:extLst>
              <a:ext uri="{FF2B5EF4-FFF2-40B4-BE49-F238E27FC236}">
                <a16:creationId xmlns:a16="http://schemas.microsoft.com/office/drawing/2014/main" id="{9BAD8AD3-CC4E-073A-6455-03D21E3E3AF0}"/>
              </a:ext>
            </a:extLst>
          </p:cNvPr>
          <p:cNvSpPr txBox="1">
            <a:spLocks/>
          </p:cNvSpPr>
          <p:nvPr/>
        </p:nvSpPr>
        <p:spPr>
          <a:xfrm>
            <a:off x="8839399" y="864108"/>
            <a:ext cx="1585959" cy="5120640"/>
          </a:xfrm>
          <a:prstGeom prst="rect">
            <a:avLst/>
          </a:prstGeom>
        </p:spPr>
        <p:txBody>
          <a:bodyPr vert="horz" lIns="91440" tIns="45720" rIns="91440" bIns="45720" rtlCol="0" anchor="ctr">
            <a:normAutofit fontScale="77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l">
              <a:buNone/>
            </a:pPr>
            <a:r>
              <a:rPr lang="en-US" b="0" i="0" dirty="0">
                <a:solidFill>
                  <a:srgbClr val="333F48"/>
                </a:solidFill>
                <a:effectLst/>
              </a:rPr>
              <a:t>Quiet</a:t>
            </a:r>
          </a:p>
          <a:p>
            <a:pPr marL="0" indent="0" algn="l">
              <a:buNone/>
            </a:pPr>
            <a:r>
              <a:rPr lang="en-US" dirty="0">
                <a:solidFill>
                  <a:srgbClr val="333F48"/>
                </a:solidFill>
              </a:rPr>
              <a:t>Curious</a:t>
            </a:r>
          </a:p>
          <a:p>
            <a:pPr marL="0" indent="0" algn="l">
              <a:buNone/>
            </a:pPr>
            <a:r>
              <a:rPr lang="en-US" b="0" i="0" dirty="0">
                <a:solidFill>
                  <a:srgbClr val="333F48"/>
                </a:solidFill>
                <a:effectLst/>
              </a:rPr>
              <a:t>Reserved</a:t>
            </a:r>
          </a:p>
          <a:p>
            <a:pPr marL="0" indent="0" algn="l">
              <a:buNone/>
            </a:pPr>
            <a:r>
              <a:rPr lang="en-US" dirty="0">
                <a:solidFill>
                  <a:srgbClr val="333F48"/>
                </a:solidFill>
              </a:rPr>
              <a:t>Pleasing</a:t>
            </a:r>
          </a:p>
          <a:p>
            <a:pPr marL="0" indent="0" algn="l">
              <a:buNone/>
            </a:pPr>
            <a:r>
              <a:rPr lang="en-US" b="0" i="0" dirty="0">
                <a:solidFill>
                  <a:srgbClr val="333F48"/>
                </a:solidFill>
                <a:effectLst/>
              </a:rPr>
              <a:t>Dependable</a:t>
            </a:r>
          </a:p>
          <a:p>
            <a:pPr marL="0" indent="0" algn="l">
              <a:buNone/>
            </a:pPr>
            <a:r>
              <a:rPr lang="en-US" b="0" i="0" dirty="0">
                <a:solidFill>
                  <a:srgbClr val="333F48"/>
                </a:solidFill>
                <a:effectLst/>
              </a:rPr>
              <a:t>Tardy</a:t>
            </a:r>
          </a:p>
          <a:p>
            <a:pPr marL="0" indent="0" algn="l">
              <a:buNone/>
            </a:pPr>
            <a:r>
              <a:rPr lang="en-US" dirty="0">
                <a:solidFill>
                  <a:srgbClr val="333F48"/>
                </a:solidFill>
              </a:rPr>
              <a:t>Witty</a:t>
            </a:r>
          </a:p>
          <a:p>
            <a:pPr marL="0" indent="0" algn="l">
              <a:buNone/>
            </a:pPr>
            <a:r>
              <a:rPr lang="en-US" b="0" i="0" dirty="0">
                <a:solidFill>
                  <a:srgbClr val="333F48"/>
                </a:solidFill>
                <a:effectLst/>
              </a:rPr>
              <a:t>Energetic</a:t>
            </a:r>
          </a:p>
          <a:p>
            <a:pPr marL="0" indent="0" algn="l">
              <a:buNone/>
            </a:pPr>
            <a:r>
              <a:rPr lang="en-US" dirty="0">
                <a:solidFill>
                  <a:srgbClr val="333F48"/>
                </a:solidFill>
              </a:rPr>
              <a:t>Cheerful</a:t>
            </a:r>
          </a:p>
          <a:p>
            <a:pPr marL="0" indent="0" algn="l">
              <a:buNone/>
            </a:pPr>
            <a:r>
              <a:rPr lang="en-US" dirty="0">
                <a:solidFill>
                  <a:srgbClr val="333F48"/>
                </a:solidFill>
              </a:rPr>
              <a:t>Forgetful</a:t>
            </a:r>
          </a:p>
          <a:p>
            <a:pPr marL="0" indent="0" algn="l">
              <a:buNone/>
            </a:pPr>
            <a:r>
              <a:rPr lang="en-US" dirty="0">
                <a:solidFill>
                  <a:srgbClr val="333F48"/>
                </a:solidFill>
              </a:rPr>
              <a:t>Easy-going</a:t>
            </a:r>
          </a:p>
          <a:p>
            <a:pPr marL="0" indent="0" algn="l">
              <a:buNone/>
            </a:pPr>
            <a:r>
              <a:rPr lang="en-US" b="0" i="0" dirty="0">
                <a:solidFill>
                  <a:srgbClr val="333F48"/>
                </a:solidFill>
                <a:effectLst/>
              </a:rPr>
              <a:t>Supportive</a:t>
            </a:r>
          </a:p>
          <a:p>
            <a:pPr marL="0" indent="0" algn="l">
              <a:buNone/>
            </a:pPr>
            <a:r>
              <a:rPr lang="en-US" dirty="0">
                <a:solidFill>
                  <a:srgbClr val="333F48"/>
                </a:solidFill>
              </a:rPr>
              <a:t>Rude</a:t>
            </a:r>
          </a:p>
          <a:p>
            <a:pPr marL="0" indent="0" algn="l">
              <a:buNone/>
            </a:pPr>
            <a:r>
              <a:rPr lang="en-US" b="0" i="0" dirty="0">
                <a:solidFill>
                  <a:srgbClr val="333F48"/>
                </a:solidFill>
                <a:effectLst/>
              </a:rPr>
              <a:t>Emotional</a:t>
            </a:r>
          </a:p>
          <a:p>
            <a:pPr marL="0" indent="0" algn="l">
              <a:buNone/>
            </a:pPr>
            <a:r>
              <a:rPr lang="en-US" dirty="0">
                <a:solidFill>
                  <a:srgbClr val="333F48"/>
                </a:solidFill>
              </a:rPr>
              <a:t>Loyal</a:t>
            </a:r>
          </a:p>
          <a:p>
            <a:pPr marL="0" indent="0" algn="l">
              <a:buNone/>
            </a:pPr>
            <a:r>
              <a:rPr lang="en-US" b="0" i="0" dirty="0">
                <a:solidFill>
                  <a:srgbClr val="333F48"/>
                </a:solidFill>
                <a:effectLst/>
              </a:rPr>
              <a:t>Hardworking</a:t>
            </a:r>
          </a:p>
        </p:txBody>
      </p:sp>
      <p:pic>
        <p:nvPicPr>
          <p:cNvPr id="9" name="Picture 8">
            <a:extLst>
              <a:ext uri="{FF2B5EF4-FFF2-40B4-BE49-F238E27FC236}">
                <a16:creationId xmlns:a16="http://schemas.microsoft.com/office/drawing/2014/main" id="{1A27B453-FD5D-B48E-4824-FA14548C44C4}"/>
              </a:ext>
            </a:extLst>
          </p:cNvPr>
          <p:cNvPicPr>
            <a:picLocks noChangeAspect="1"/>
          </p:cNvPicPr>
          <p:nvPr/>
        </p:nvPicPr>
        <p:blipFill>
          <a:blip r:embed="rId3"/>
          <a:stretch>
            <a:fillRect/>
          </a:stretch>
        </p:blipFill>
        <p:spPr>
          <a:xfrm>
            <a:off x="3045692" y="755732"/>
            <a:ext cx="489142" cy="733714"/>
          </a:xfrm>
          <a:prstGeom prst="rect">
            <a:avLst/>
          </a:prstGeom>
        </p:spPr>
      </p:pic>
    </p:spTree>
    <p:extLst>
      <p:ext uri="{BB962C8B-B14F-4D97-AF65-F5344CB8AC3E}">
        <p14:creationId xmlns:p14="http://schemas.microsoft.com/office/powerpoint/2010/main" val="35662255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{16A4B947-5CFA-9C45-9FA1-F44671345BB7}tf10001124</Template>
  <TotalTime>11064</TotalTime>
  <Words>1243</Words>
  <Application>Microsoft Office PowerPoint</Application>
  <PresentationFormat>Widescreen</PresentationFormat>
  <Paragraphs>195</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Century Gothic</vt:lpstr>
      <vt:lpstr>Corbel</vt:lpstr>
      <vt:lpstr>Wingdings</vt:lpstr>
      <vt:lpstr>Wingdings 2</vt:lpstr>
      <vt:lpstr>Frame</vt:lpstr>
      <vt:lpstr>Executive Functioning Skills</vt:lpstr>
      <vt:lpstr>Welcome!</vt:lpstr>
      <vt:lpstr>What is executive functioning?</vt:lpstr>
      <vt:lpstr>PowerPoint Presentation</vt:lpstr>
      <vt:lpstr>Agenda</vt:lpstr>
      <vt:lpstr>Self-Assessment</vt:lpstr>
      <vt:lpstr>Metacognition</vt:lpstr>
      <vt:lpstr>Metacognition</vt:lpstr>
      <vt:lpstr>Personality Traits</vt:lpstr>
      <vt:lpstr>Metacognition Tips</vt:lpstr>
      <vt:lpstr>Metacognition Tips</vt:lpstr>
      <vt:lpstr>Metacognition Tips</vt:lpstr>
      <vt:lpstr>Time Management Tips</vt:lpstr>
      <vt:lpstr>Time Management Tips</vt:lpstr>
      <vt:lpstr>Time Management Tips</vt:lpstr>
      <vt:lpstr>Time Management Tips</vt:lpstr>
      <vt:lpstr>Tips to Improve Flexibility</vt:lpstr>
      <vt:lpstr>Tips to Improve Flexibility</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Functioning Skills</dc:title>
  <dc:creator>shecht@casadc.org</dc:creator>
  <cp:lastModifiedBy>Summer Hecht</cp:lastModifiedBy>
  <cp:revision>19</cp:revision>
  <cp:lastPrinted>2023-09-12T17:40:02Z</cp:lastPrinted>
  <dcterms:created xsi:type="dcterms:W3CDTF">2023-04-24T12:26:17Z</dcterms:created>
  <dcterms:modified xsi:type="dcterms:W3CDTF">2025-03-25T18:16:58Z</dcterms:modified>
</cp:coreProperties>
</file>