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ZVzF/M++yfbcBiVDNUc029+PJ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cedb2a570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cedb2a5707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cedb2a5707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edb2a5707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cedb2a5707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cedb2a5707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7f7efc555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c7f7efc555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c7f7efc555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7f7efc55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c7f7efc555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Budgeting is a process that requires a bit of time  investment at the beginning but that will pay off later; Regardless of the  tools  you will use, the most important part is that you must include all your expenses and  take  methodical approach is best during this process. THere are two main company that we will try to unpack during the presentation today; Expenses  vary from person to person; but there are few of categories that are general and hope that it will make sense </a:t>
            </a:r>
            <a:endParaRPr/>
          </a:p>
        </p:txBody>
      </p:sp>
      <p:sp>
        <p:nvSpPr>
          <p:cNvPr id="164" name="Google Shape;164;gc7f7efc555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7f7efc55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c7f7efc555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c7f7efc555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cedb2a570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cedb2a570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template is in Google sheets; if later, you decide to use an app link Mint or the one that your bank may offer, this the spreadsheet will serve as a guide to make sure you have all the information; </a:t>
            </a:r>
            <a:endParaRPr/>
          </a:p>
        </p:txBody>
      </p:sp>
      <p:sp>
        <p:nvSpPr>
          <p:cNvPr id="278" name="Google Shape;278;gcedb2a5707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edb2a570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cedb2a570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cedb2a5707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8"/>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p:txBody>
      </p:sp>
      <p:sp>
        <p:nvSpPr>
          <p:cNvPr id="24" name="Google Shape;2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4" name="Shape 84"/>
        <p:cNvGrpSpPr/>
        <p:nvPr/>
      </p:nvGrpSpPr>
      <p:grpSpPr>
        <a:xfrm>
          <a:off x="0" y="0"/>
          <a:ext cx="0" cy="0"/>
          <a:chOff x="0" y="0"/>
          <a:chExt cx="0" cy="0"/>
        </a:xfrm>
      </p:grpSpPr>
      <p:sp>
        <p:nvSpPr>
          <p:cNvPr id="85" name="Google Shape;85;p28"/>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87" name="Google Shape;87;p28"/>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8" name="Google Shape;88;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29"/>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9"/>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4" name="Google Shape;94;p29"/>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5" name="Google Shape;95;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29"/>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9" name="Google Shape;99;p29"/>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86D1D8"/>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30"/>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0"/>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03" name="Google Shape;103;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3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1"/>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9" name="Google Shape;109;p31"/>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0" name="Google Shape;110;p31"/>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1" name="Google Shape;111;p31"/>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2" name="Google Shape;112;p31"/>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3" name="Google Shape;113;p31"/>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14" name="Google Shape;114;p31"/>
          <p:cNvCxnSpPr/>
          <p:nvPr/>
        </p:nvCxnSpPr>
        <p:spPr>
          <a:xfrm>
            <a:off x="3726142" y="2133600"/>
            <a:ext cx="0" cy="3962400"/>
          </a:xfrm>
          <a:prstGeom prst="straightConnector1">
            <a:avLst/>
          </a:prstGeom>
          <a:noFill/>
          <a:ln cap="flat" cmpd="sng" w="12700">
            <a:solidFill>
              <a:srgbClr val="86D1D8">
                <a:alpha val="40000"/>
              </a:srgbClr>
            </a:solidFill>
            <a:prstDash val="solid"/>
            <a:miter lim="800000"/>
            <a:headEnd len="sm" w="sm" type="none"/>
            <a:tailEnd len="sm" w="sm" type="none"/>
          </a:ln>
        </p:spPr>
      </p:cxnSp>
      <p:cxnSp>
        <p:nvCxnSpPr>
          <p:cNvPr id="115" name="Google Shape;115;p31"/>
          <p:cNvCxnSpPr/>
          <p:nvPr/>
        </p:nvCxnSpPr>
        <p:spPr>
          <a:xfrm>
            <a:off x="6962227" y="2133600"/>
            <a:ext cx="0" cy="3966882"/>
          </a:xfrm>
          <a:prstGeom prst="straightConnector1">
            <a:avLst/>
          </a:prstGeom>
          <a:noFill/>
          <a:ln cap="flat" cmpd="sng" w="12700">
            <a:solidFill>
              <a:srgbClr val="86D1D8">
                <a:alpha val="40000"/>
              </a:srgbClr>
            </a:solidFill>
            <a:prstDash val="solid"/>
            <a:miter lim="800000"/>
            <a:headEnd len="sm" w="sm" type="none"/>
            <a:tailEnd len="sm" w="sm" type="none"/>
          </a:ln>
        </p:spPr>
      </p:cxnSp>
      <p:sp>
        <p:nvSpPr>
          <p:cNvPr id="116" name="Google Shape;116;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3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32"/>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2" name="Google Shape;122;p32"/>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32"/>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4" name="Google Shape;124;p32"/>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5" name="Google Shape;125;p32"/>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6" name="Google Shape;126;p32"/>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7" name="Google Shape;127;p32"/>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8" name="Google Shape;128;p32"/>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9" name="Google Shape;129;p32"/>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30" name="Google Shape;130;p32"/>
          <p:cNvCxnSpPr/>
          <p:nvPr/>
        </p:nvCxnSpPr>
        <p:spPr>
          <a:xfrm>
            <a:off x="3726142" y="2133600"/>
            <a:ext cx="0" cy="3962400"/>
          </a:xfrm>
          <a:prstGeom prst="straightConnector1">
            <a:avLst/>
          </a:prstGeom>
          <a:noFill/>
          <a:ln cap="flat" cmpd="sng" w="12700">
            <a:solidFill>
              <a:srgbClr val="86D1D8">
                <a:alpha val="40000"/>
              </a:srgbClr>
            </a:solidFill>
            <a:prstDash val="solid"/>
            <a:miter lim="800000"/>
            <a:headEnd len="sm" w="sm" type="none"/>
            <a:tailEnd len="sm" w="sm" type="none"/>
          </a:ln>
        </p:spPr>
      </p:cxnSp>
      <p:cxnSp>
        <p:nvCxnSpPr>
          <p:cNvPr id="131" name="Google Shape;131;p32"/>
          <p:cNvCxnSpPr/>
          <p:nvPr/>
        </p:nvCxnSpPr>
        <p:spPr>
          <a:xfrm>
            <a:off x="6962227" y="2133600"/>
            <a:ext cx="0" cy="3966882"/>
          </a:xfrm>
          <a:prstGeom prst="straightConnector1">
            <a:avLst/>
          </a:prstGeom>
          <a:noFill/>
          <a:ln cap="flat" cmpd="sng" w="12700">
            <a:solidFill>
              <a:srgbClr val="86D1D8">
                <a:alpha val="40000"/>
              </a:srgbClr>
            </a:solidFill>
            <a:prstDash val="solid"/>
            <a:miter lim="800000"/>
            <a:headEnd len="sm" w="sm" type="none"/>
            <a:tailEnd len="sm" w="sm" type="none"/>
          </a:ln>
        </p:spPr>
      </p:cxnSp>
      <p:sp>
        <p:nvSpPr>
          <p:cNvPr id="132" name="Google Shape;132;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3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3"/>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8" name="Google Shape;138;p3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34"/>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4"/>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4" name="Google Shape;144;p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0" name="Google Shape;30;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23"/>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rmAutofit/>
          </a:bodyPr>
          <a:lstStyle>
            <a:lvl1pPr lvl="0" marR="0" rtl="0" algn="ctr">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36" name="Google Shape;36;p23"/>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7" name="Google Shape;37;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22"/>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1000"/>
              </a:spcBef>
              <a:spcAft>
                <a:spcPts val="0"/>
              </a:spcAft>
              <a:buSzPts val="1600"/>
              <a:buChar char="►"/>
              <a:defRPr sz="2000"/>
            </a:lvl1pPr>
            <a:lvl2pPr indent="-320040" lvl="1" marL="914400" algn="l">
              <a:lnSpc>
                <a:spcPct val="100000"/>
              </a:lnSpc>
              <a:spcBef>
                <a:spcPts val="1000"/>
              </a:spcBef>
              <a:spcAft>
                <a:spcPts val="0"/>
              </a:spcAft>
              <a:buSzPts val="1440"/>
              <a:buChar char="►"/>
              <a:defRPr sz="1800"/>
            </a:lvl2pPr>
            <a:lvl3pPr indent="-309880" lvl="2" marL="1371600" algn="l">
              <a:lnSpc>
                <a:spcPct val="100000"/>
              </a:lnSpc>
              <a:spcBef>
                <a:spcPts val="1000"/>
              </a:spcBef>
              <a:spcAft>
                <a:spcPts val="0"/>
              </a:spcAft>
              <a:buSzPts val="1280"/>
              <a:buChar char="►"/>
              <a:defRPr sz="1600"/>
            </a:lvl3pPr>
            <a:lvl4pPr indent="-299719" lvl="3" marL="1828800" algn="l">
              <a:lnSpc>
                <a:spcPct val="100000"/>
              </a:lnSpc>
              <a:spcBef>
                <a:spcPts val="1000"/>
              </a:spcBef>
              <a:spcAft>
                <a:spcPts val="0"/>
              </a:spcAft>
              <a:buSzPts val="1120"/>
              <a:buChar char="►"/>
              <a:defRPr sz="1400"/>
            </a:lvl4pPr>
            <a:lvl5pPr indent="-299720" lvl="4" marL="2286000" algn="l">
              <a:lnSpc>
                <a:spcPct val="100000"/>
              </a:lnSpc>
              <a:spcBef>
                <a:spcPts val="1000"/>
              </a:spcBef>
              <a:spcAft>
                <a:spcPts val="0"/>
              </a:spcAft>
              <a:buSzPts val="1120"/>
              <a:buChar char="►"/>
              <a:defRPr sz="1400"/>
            </a:lvl5pPr>
            <a:lvl6pPr indent="-299720" lvl="5" marL="2743200" algn="l">
              <a:lnSpc>
                <a:spcPct val="100000"/>
              </a:lnSpc>
              <a:spcBef>
                <a:spcPts val="1000"/>
              </a:spcBef>
              <a:spcAft>
                <a:spcPts val="0"/>
              </a:spcAft>
              <a:buSzPts val="1120"/>
              <a:buChar char="►"/>
              <a:defRPr sz="1400"/>
            </a:lvl6pPr>
            <a:lvl7pPr indent="-299720" lvl="6" marL="3200400" algn="l">
              <a:lnSpc>
                <a:spcPct val="100000"/>
              </a:lnSpc>
              <a:spcBef>
                <a:spcPts val="1000"/>
              </a:spcBef>
              <a:spcAft>
                <a:spcPts val="0"/>
              </a:spcAft>
              <a:buSzPts val="1120"/>
              <a:buChar char="►"/>
              <a:defRPr sz="1400"/>
            </a:lvl7pPr>
            <a:lvl8pPr indent="-299720" lvl="7" marL="3657600" algn="l">
              <a:lnSpc>
                <a:spcPct val="100000"/>
              </a:lnSpc>
              <a:spcBef>
                <a:spcPts val="1000"/>
              </a:spcBef>
              <a:spcAft>
                <a:spcPts val="0"/>
              </a:spcAft>
              <a:buSzPts val="1120"/>
              <a:buChar char="►"/>
              <a:defRPr sz="1400"/>
            </a:lvl8pPr>
            <a:lvl9pPr indent="-299720" lvl="8" marL="4114800" algn="l">
              <a:lnSpc>
                <a:spcPct val="100000"/>
              </a:lnSpc>
              <a:spcBef>
                <a:spcPts val="1000"/>
              </a:spcBef>
              <a:spcAft>
                <a:spcPts val="0"/>
              </a:spcAft>
              <a:buSzPts val="1120"/>
              <a:buChar char="►"/>
              <a:defRPr sz="1400"/>
            </a:lvl9pPr>
          </a:lstStyle>
          <a:p/>
        </p:txBody>
      </p:sp>
      <p:sp>
        <p:nvSpPr>
          <p:cNvPr id="48" name="Google Shape;48;p22"/>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9" name="Google Shape;49;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5" name="Google Shape;55;p20"/>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6" name="Google Shape;56;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59" name="Shape 59"/>
        <p:cNvGrpSpPr/>
        <p:nvPr/>
      </p:nvGrpSpPr>
      <p:grpSpPr>
        <a:xfrm>
          <a:off x="0" y="0"/>
          <a:ext cx="0" cy="0"/>
          <a:chOff x="0" y="0"/>
          <a:chExt cx="0" cy="0"/>
        </a:xfrm>
      </p:grpSpPr>
      <p:sp>
        <p:nvSpPr>
          <p:cNvPr id="60" name="Google Shape;60;p24"/>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62" name="Google Shape;62;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 name="Shape 65"/>
        <p:cNvGrpSpPr/>
        <p:nvPr/>
      </p:nvGrpSpPr>
      <p:grpSpPr>
        <a:xfrm>
          <a:off x="0" y="0"/>
          <a:ext cx="0" cy="0"/>
          <a:chOff x="0" y="0"/>
          <a:chExt cx="0" cy="0"/>
        </a:xfrm>
      </p:grpSpPr>
      <p:sp>
        <p:nvSpPr>
          <p:cNvPr id="66" name="Google Shape;66;p25"/>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86D1D8"/>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68" name="Google Shape;68;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2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4" name="Google Shape;74;p2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75" name="Google Shape;75;p2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86D1D8"/>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6" name="Google Shape;76;p2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77" name="Google Shape;77;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10.png"/><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3.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7"/>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7"/>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7"/>
          <p:cNvSpPr/>
          <p:nvPr/>
        </p:nvSpPr>
        <p:spPr>
          <a:xfrm>
            <a:off x="860901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17"/>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7"/>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7"/>
          <p:cNvSpPr/>
          <p:nvPr/>
        </p:nvSpPr>
        <p:spPr>
          <a:xfrm>
            <a:off x="10437812" y="0"/>
            <a:ext cx="685800" cy="1143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7" name="Google Shape;17;p1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lnSpc>
                <a:spcPct val="100000"/>
              </a:lnSpc>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lnSpc>
                <a:spcPct val="100000"/>
              </a:lnSpc>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lnSpc>
                <a:spcPct val="100000"/>
              </a:lnSpc>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cs.google.com/spreadsheets/d/1CYltJCNTXRbK3QTqthJMftO0bjtibHdcDEuCCGfs0Ik/edit#gid=0" TargetMode="External"/><Relationship Id="rId4" Type="http://schemas.openxmlformats.org/officeDocument/2006/relationships/hyperlink" Target="https://docs.google.com/spreadsheets/d/16aSd2AVQfzUFoEsR_LXvttq6bZqhHKE5/edit#gid=157191036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docs.google.com/spreadsheets/d/1ZrxWzKMTzvnKaajvERo7RncQDvUcDajlqSvVGse3g2g/edit#gid=0" TargetMode="External"/><Relationship Id="rId4" Type="http://schemas.openxmlformats.org/officeDocument/2006/relationships/hyperlink" Target="https://umbc.everfi-next.net/student/dashboard/financialeducation/umbc-the-basics/1688#creating-a-budget/why-have-a-budget" TargetMode="External"/><Relationship Id="rId5" Type="http://schemas.openxmlformats.org/officeDocument/2006/relationships/hyperlink" Target="https://financialsmarts.umbc.edu/learn/budgeti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lindietz@umbc.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1154950" y="717701"/>
            <a:ext cx="9928800" cy="17571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lt2"/>
              </a:buClr>
              <a:buSzPts val="3600"/>
              <a:buFont typeface="Century Gothic"/>
              <a:buNone/>
            </a:pPr>
            <a:r>
              <a:rPr lang="en-US" sz="3600"/>
              <a:t>            UMBC’s  Money Smart Week: </a:t>
            </a:r>
            <a:br>
              <a:rPr lang="en-US" sz="3600"/>
            </a:br>
            <a:r>
              <a:rPr lang="en-US" sz="3600"/>
              <a:t>    A Clearview of my Personal Budget </a:t>
            </a:r>
            <a:endParaRPr sz="3600"/>
          </a:p>
        </p:txBody>
      </p:sp>
      <p:sp>
        <p:nvSpPr>
          <p:cNvPr id="152" name="Google Shape;152;p1"/>
          <p:cNvSpPr txBox="1"/>
          <p:nvPr>
            <p:ph idx="1" type="subTitle"/>
          </p:nvPr>
        </p:nvSpPr>
        <p:spPr>
          <a:xfrm>
            <a:off x="853350" y="4777375"/>
            <a:ext cx="1500000" cy="861300"/>
          </a:xfrm>
          <a:prstGeom prst="rect">
            <a:avLst/>
          </a:prstGeom>
          <a:noFill/>
          <a:ln>
            <a:noFill/>
          </a:ln>
        </p:spPr>
        <p:txBody>
          <a:bodyPr anchorCtr="0" anchor="t" bIns="45700" lIns="91425" spcFirstLastPara="1" rIns="91425" wrap="square" tIns="45700">
            <a:normAutofit fontScale="62500"/>
          </a:bodyPr>
          <a:lstStyle/>
          <a:p>
            <a:pPr indent="0" lvl="0" marL="0" rtl="0" algn="l">
              <a:lnSpc>
                <a:spcPct val="100000"/>
              </a:lnSpc>
              <a:spcBef>
                <a:spcPts val="0"/>
              </a:spcBef>
              <a:spcAft>
                <a:spcPts val="0"/>
              </a:spcAft>
              <a:buSzPct val="80000"/>
              <a:buNone/>
            </a:pPr>
            <a:r>
              <a:rPr lang="en-US">
                <a:latin typeface="Arial"/>
                <a:ea typeface="Arial"/>
                <a:cs typeface="Arial"/>
                <a:sym typeface="Arial"/>
              </a:rPr>
              <a:t>LINDITA DIETZEN</a:t>
            </a:r>
            <a:endParaRPr/>
          </a:p>
          <a:p>
            <a:pPr indent="0" lvl="0" marL="0" rtl="0" algn="l">
              <a:lnSpc>
                <a:spcPct val="100000"/>
              </a:lnSpc>
              <a:spcBef>
                <a:spcPts val="1000"/>
              </a:spcBef>
              <a:spcAft>
                <a:spcPts val="0"/>
              </a:spcAft>
              <a:buSzPct val="80000"/>
              <a:buNone/>
            </a:pPr>
            <a:r>
              <a:rPr lang="en-US"/>
              <a:t>APRIL 7, 2021</a:t>
            </a:r>
            <a:endParaRPr/>
          </a:p>
        </p:txBody>
      </p:sp>
      <p:pic>
        <p:nvPicPr>
          <p:cNvPr id="153" name="Google Shape;153;p1"/>
          <p:cNvPicPr preferRelativeResize="0"/>
          <p:nvPr/>
        </p:nvPicPr>
        <p:blipFill rotWithShape="1">
          <a:blip r:embed="rId3">
            <a:alphaModFix/>
          </a:blip>
          <a:srcRect b="0" l="0" r="0" t="0"/>
          <a:stretch/>
        </p:blipFill>
        <p:spPr>
          <a:xfrm>
            <a:off x="2353525" y="2764850"/>
            <a:ext cx="9469126" cy="3936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cedb2a5707_0_24"/>
          <p:cNvSpPr txBox="1"/>
          <p:nvPr>
            <p:ph type="title"/>
          </p:nvPr>
        </p:nvSpPr>
        <p:spPr>
          <a:xfrm>
            <a:off x="646100" y="452726"/>
            <a:ext cx="9404700" cy="1339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Demo: Let’s build a Budget for a Friend </a:t>
            </a:r>
            <a:endParaRPr/>
          </a:p>
        </p:txBody>
      </p:sp>
      <p:sp>
        <p:nvSpPr>
          <p:cNvPr id="297" name="Google Shape;297;gcedb2a5707_0_24"/>
          <p:cNvSpPr txBox="1"/>
          <p:nvPr>
            <p:ph idx="1" type="body"/>
          </p:nvPr>
        </p:nvSpPr>
        <p:spPr>
          <a:xfrm>
            <a:off x="836275" y="1792525"/>
            <a:ext cx="9213600" cy="4455900"/>
          </a:xfrm>
          <a:prstGeom prst="rect">
            <a:avLst/>
          </a:prstGeom>
          <a:noFill/>
          <a:ln>
            <a:noFill/>
          </a:ln>
        </p:spPr>
        <p:txBody>
          <a:bodyPr anchorCtr="0" anchor="t" bIns="45700" lIns="91425" spcFirstLastPara="1" rIns="91425" wrap="square" tIns="45700">
            <a:normAutofit fontScale="85000" lnSpcReduction="20000"/>
          </a:bodyPr>
          <a:lstStyle/>
          <a:p>
            <a:pPr indent="-306324" lvl="0" marL="457200" rtl="0" algn="l">
              <a:lnSpc>
                <a:spcPct val="100000"/>
              </a:lnSpc>
              <a:spcBef>
                <a:spcPts val="1000"/>
              </a:spcBef>
              <a:spcAft>
                <a:spcPts val="0"/>
              </a:spcAft>
              <a:buSzPct val="72000"/>
              <a:buChar char="❏"/>
            </a:pPr>
            <a:r>
              <a:rPr lang="en-US"/>
              <a:t>Template 1 Easy Template</a:t>
            </a:r>
            <a:endParaRPr/>
          </a:p>
          <a:p>
            <a:pPr indent="0" lvl="0" marL="457200" rtl="0" algn="l">
              <a:lnSpc>
                <a:spcPct val="100000"/>
              </a:lnSpc>
              <a:spcBef>
                <a:spcPts val="1000"/>
              </a:spcBef>
              <a:spcAft>
                <a:spcPts val="0"/>
              </a:spcAft>
              <a:buNone/>
            </a:pPr>
            <a:r>
              <a:t/>
            </a:r>
            <a:endParaRPr/>
          </a:p>
          <a:p>
            <a:pPr indent="-306324" lvl="1" marL="914400" rtl="0" algn="l">
              <a:lnSpc>
                <a:spcPct val="100000"/>
              </a:lnSpc>
              <a:spcBef>
                <a:spcPts val="0"/>
              </a:spcBef>
              <a:spcAft>
                <a:spcPts val="0"/>
              </a:spcAft>
              <a:buSzPct val="79999"/>
              <a:buChar char="❏"/>
            </a:pPr>
            <a:r>
              <a:rPr lang="en-US"/>
              <a:t> </a:t>
            </a:r>
            <a:r>
              <a:rPr lang="en-US" u="sng">
                <a:solidFill>
                  <a:schemeClr val="hlink"/>
                </a:solidFill>
                <a:hlinkClick r:id="rId3"/>
              </a:rPr>
              <a:t>Budget: Easy template</a:t>
            </a:r>
            <a:r>
              <a:rPr lang="en-US"/>
              <a:t> </a:t>
            </a:r>
            <a:endParaRPr/>
          </a:p>
          <a:p>
            <a:pPr indent="0" lvl="0" marL="914400" rtl="0" algn="l">
              <a:lnSpc>
                <a:spcPct val="100000"/>
              </a:lnSpc>
              <a:spcBef>
                <a:spcPts val="0"/>
              </a:spcBef>
              <a:spcAft>
                <a:spcPts val="0"/>
              </a:spcAft>
              <a:buNone/>
            </a:pPr>
            <a:r>
              <a:t/>
            </a:r>
            <a:endParaRPr/>
          </a:p>
          <a:p>
            <a:pPr indent="-306324" lvl="1" marL="914400" rtl="0" algn="l">
              <a:lnSpc>
                <a:spcPct val="100000"/>
              </a:lnSpc>
              <a:spcBef>
                <a:spcPts val="0"/>
              </a:spcBef>
              <a:spcAft>
                <a:spcPts val="0"/>
              </a:spcAft>
              <a:buSzPct val="79999"/>
              <a:buChar char="❏"/>
            </a:pPr>
            <a:r>
              <a:rPr lang="en-US"/>
              <a:t>( </a:t>
            </a:r>
            <a:r>
              <a:rPr lang="en-US"/>
              <a:t>Recommended</a:t>
            </a:r>
            <a:r>
              <a:rPr lang="en-US"/>
              <a:t> if you are just </a:t>
            </a:r>
            <a:r>
              <a:rPr lang="en-US"/>
              <a:t>starting using this template</a:t>
            </a:r>
            <a:r>
              <a:rPr lang="en-US"/>
              <a:t>)</a:t>
            </a:r>
            <a:endParaRPr/>
          </a:p>
          <a:p>
            <a:pPr indent="0" lvl="0" marL="0" rtl="0" algn="l">
              <a:lnSpc>
                <a:spcPct val="100000"/>
              </a:lnSpc>
              <a:spcBef>
                <a:spcPts val="1000"/>
              </a:spcBef>
              <a:spcAft>
                <a:spcPts val="0"/>
              </a:spcAft>
              <a:buSzPct val="72000"/>
              <a:buNone/>
            </a:pPr>
            <a:r>
              <a:rPr lang="en-US"/>
              <a:t>Template 2 Advanced Annual Budget Template:</a:t>
            </a:r>
            <a:endParaRPr/>
          </a:p>
          <a:p>
            <a:pPr indent="-306324" lvl="0" marL="457200" rtl="0" algn="l">
              <a:lnSpc>
                <a:spcPct val="100000"/>
              </a:lnSpc>
              <a:spcBef>
                <a:spcPts val="1000"/>
              </a:spcBef>
              <a:spcAft>
                <a:spcPts val="0"/>
              </a:spcAft>
              <a:buSzPct val="72000"/>
              <a:buChar char="❏"/>
            </a:pPr>
            <a:r>
              <a:rPr lang="en-US"/>
              <a:t> </a:t>
            </a:r>
            <a:r>
              <a:rPr lang="en-US" u="sng">
                <a:solidFill>
                  <a:schemeClr val="hlink"/>
                </a:solidFill>
                <a:hlinkClick r:id="rId4"/>
              </a:rPr>
              <a:t>Budget: Complex template</a:t>
            </a:r>
            <a:r>
              <a:rPr lang="en-US"/>
              <a:t> </a:t>
            </a:r>
            <a:endParaRPr/>
          </a:p>
          <a:p>
            <a:pPr indent="-306324" lvl="0" marL="457200" rtl="0" algn="l">
              <a:lnSpc>
                <a:spcPct val="100000"/>
              </a:lnSpc>
              <a:spcBef>
                <a:spcPts val="1000"/>
              </a:spcBef>
              <a:spcAft>
                <a:spcPts val="0"/>
              </a:spcAft>
              <a:buSzPct val="72000"/>
              <a:buChar char="❏"/>
            </a:pPr>
            <a:r>
              <a:rPr lang="en-US"/>
              <a:t> ( Best to be used if you are </a:t>
            </a:r>
            <a:r>
              <a:rPr lang="en-US"/>
              <a:t>familiar</a:t>
            </a:r>
            <a:r>
              <a:rPr lang="en-US"/>
              <a:t> with google </a:t>
            </a:r>
            <a:r>
              <a:rPr lang="en-US"/>
              <a:t>sheets</a:t>
            </a:r>
            <a:r>
              <a:rPr lang="en-US"/>
              <a:t> Pivot table </a:t>
            </a:r>
            <a:r>
              <a:rPr lang="en-US"/>
              <a:t>features) </a:t>
            </a:r>
            <a:r>
              <a:rPr lang="en-US"/>
              <a:t> </a:t>
            </a:r>
            <a:endParaRPr/>
          </a:p>
          <a:p>
            <a:pPr indent="0" lvl="0" marL="914400" rtl="0" algn="l">
              <a:lnSpc>
                <a:spcPct val="100000"/>
              </a:lnSpc>
              <a:spcBef>
                <a:spcPts val="1000"/>
              </a:spcBef>
              <a:spcAft>
                <a:spcPts val="0"/>
              </a:spcAft>
              <a:buNone/>
            </a:pPr>
            <a:r>
              <a:t/>
            </a:r>
            <a:endParaRPr/>
          </a:p>
          <a:p>
            <a:pPr indent="-306324" lvl="0" marL="457200" rtl="0" algn="l">
              <a:lnSpc>
                <a:spcPct val="100000"/>
              </a:lnSpc>
              <a:spcBef>
                <a:spcPts val="1000"/>
              </a:spcBef>
              <a:spcAft>
                <a:spcPts val="0"/>
              </a:spcAft>
              <a:buSzPct val="72000"/>
              <a:buChar char="❏"/>
            </a:pPr>
            <a:r>
              <a:rPr lang="en-US"/>
              <a:t>NOTE: Please feel free to save a copy of any of  the templates on your personal Drive; for your own use</a:t>
            </a:r>
            <a:endParaRPr/>
          </a:p>
          <a:p>
            <a:pPr indent="0" lvl="0" marL="0" rtl="0" algn="l">
              <a:lnSpc>
                <a:spcPct val="100000"/>
              </a:lnSpc>
              <a:spcBef>
                <a:spcPts val="1000"/>
              </a:spcBef>
              <a:spcAft>
                <a:spcPts val="0"/>
              </a:spcAft>
              <a:buSzPct val="72000"/>
              <a:buNone/>
            </a:pPr>
            <a:r>
              <a:t/>
            </a:r>
            <a:endParaRPr/>
          </a:p>
          <a:p>
            <a:pPr indent="0" lvl="0" marL="0" rtl="0" algn="l">
              <a:lnSpc>
                <a:spcPct val="100000"/>
              </a:lnSpc>
              <a:spcBef>
                <a:spcPts val="1000"/>
              </a:spcBef>
              <a:spcAft>
                <a:spcPts val="0"/>
              </a:spcAft>
              <a:buSzPct val="72000"/>
              <a:buNone/>
            </a:pPr>
            <a:r>
              <a:t/>
            </a:r>
            <a:endParaRPr/>
          </a:p>
          <a:p>
            <a:pPr indent="0" lvl="0" marL="0" rtl="0" algn="l">
              <a:lnSpc>
                <a:spcPct val="100000"/>
              </a:lnSpc>
              <a:spcBef>
                <a:spcPts val="1000"/>
              </a:spcBef>
              <a:spcAft>
                <a:spcPts val="0"/>
              </a:spcAft>
              <a:buSzPct val="72000"/>
              <a:buNone/>
            </a:pPr>
            <a:r>
              <a:t/>
            </a:r>
            <a:endParaRPr/>
          </a:p>
          <a:p>
            <a:pPr indent="0" lvl="0" marL="0" rtl="0" algn="l">
              <a:lnSpc>
                <a:spcPct val="100000"/>
              </a:lnSpc>
              <a:spcBef>
                <a:spcPts val="1000"/>
              </a:spcBef>
              <a:spcAft>
                <a:spcPts val="0"/>
              </a:spcAft>
              <a:buSzPct val="72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ph type="title"/>
          </p:nvPr>
        </p:nvSpPr>
        <p:spPr>
          <a:xfrm>
            <a:off x="646106" y="452725"/>
            <a:ext cx="4011600" cy="140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2800"/>
              <a:buFont typeface="Century Gothic"/>
              <a:buNone/>
            </a:pPr>
            <a:r>
              <a:rPr lang="en-US" sz="2800"/>
              <a:t>Other UMBC’s Resources </a:t>
            </a:r>
            <a:endParaRPr sz="2800"/>
          </a:p>
        </p:txBody>
      </p:sp>
      <p:sp>
        <p:nvSpPr>
          <p:cNvPr id="303" name="Google Shape;303;p15"/>
          <p:cNvSpPr txBox="1"/>
          <p:nvPr>
            <p:ph idx="1" type="body"/>
          </p:nvPr>
        </p:nvSpPr>
        <p:spPr>
          <a:xfrm>
            <a:off x="915650" y="1582900"/>
            <a:ext cx="3622500" cy="4195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40"/>
              <a:buNone/>
            </a:pPr>
            <a:r>
              <a:t/>
            </a:r>
            <a:endParaRPr/>
          </a:p>
          <a:p>
            <a:pPr indent="-332740" lvl="0" marL="457200" rtl="0" algn="l">
              <a:lnSpc>
                <a:spcPct val="100000"/>
              </a:lnSpc>
              <a:spcBef>
                <a:spcPts val="1000"/>
              </a:spcBef>
              <a:spcAft>
                <a:spcPts val="0"/>
              </a:spcAft>
              <a:buSzPts val="1640"/>
              <a:buChar char="►"/>
            </a:pPr>
            <a:r>
              <a:rPr lang="en-US" sz="2000" u="sng">
                <a:solidFill>
                  <a:schemeClr val="hlink"/>
                </a:solidFill>
                <a:hlinkClick r:id="rId3"/>
              </a:rPr>
              <a:t>Budget template </a:t>
            </a:r>
            <a:endParaRPr sz="2000"/>
          </a:p>
          <a:p>
            <a:pPr indent="-332740" lvl="0" marL="457200" rtl="0" algn="l">
              <a:lnSpc>
                <a:spcPct val="100000"/>
              </a:lnSpc>
              <a:spcBef>
                <a:spcPts val="0"/>
              </a:spcBef>
              <a:spcAft>
                <a:spcPts val="0"/>
              </a:spcAft>
              <a:buSzPts val="1640"/>
              <a:buChar char="►"/>
            </a:pPr>
            <a:r>
              <a:rPr lang="en-US" sz="2000" u="sng">
                <a:solidFill>
                  <a:schemeClr val="hlink"/>
                </a:solidFill>
                <a:hlinkClick r:id="rId4"/>
              </a:rPr>
              <a:t>Creating a Budget </a:t>
            </a:r>
            <a:endParaRPr sz="2000"/>
          </a:p>
          <a:p>
            <a:pPr indent="-332740" lvl="0" marL="457200" rtl="0" algn="l">
              <a:lnSpc>
                <a:spcPct val="100000"/>
              </a:lnSpc>
              <a:spcBef>
                <a:spcPts val="0"/>
              </a:spcBef>
              <a:spcAft>
                <a:spcPts val="0"/>
              </a:spcAft>
              <a:buSzPts val="1640"/>
              <a:buChar char="►"/>
            </a:pPr>
            <a:r>
              <a:rPr lang="en-US" sz="2000" u="sng">
                <a:solidFill>
                  <a:schemeClr val="hlink"/>
                </a:solidFill>
                <a:hlinkClick r:id="rId5"/>
              </a:rPr>
              <a:t>UMBC Financial smarts </a:t>
            </a:r>
            <a:endParaRPr sz="2000"/>
          </a:p>
        </p:txBody>
      </p:sp>
      <p:sp>
        <p:nvSpPr>
          <p:cNvPr id="304" name="Google Shape;304;p15"/>
          <p:cNvSpPr txBox="1"/>
          <p:nvPr>
            <p:ph idx="2" type="body"/>
          </p:nvPr>
        </p:nvSpPr>
        <p:spPr>
          <a:xfrm>
            <a:off x="5203550" y="452725"/>
            <a:ext cx="5493300" cy="5820900"/>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1000"/>
              </a:spcBef>
              <a:spcAft>
                <a:spcPts val="0"/>
              </a:spcAft>
              <a:buSzPts val="144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cedb2a5707_0_31"/>
          <p:cNvSpPr txBox="1"/>
          <p:nvPr>
            <p:ph type="title"/>
          </p:nvPr>
        </p:nvSpPr>
        <p:spPr>
          <a:xfrm>
            <a:off x="563325" y="1854200"/>
            <a:ext cx="4657500" cy="11154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3600"/>
              <a:buNone/>
            </a:pPr>
            <a:r>
              <a:rPr lang="en-US"/>
              <a:t>Congrats! </a:t>
            </a:r>
            <a:endParaRPr/>
          </a:p>
        </p:txBody>
      </p:sp>
      <p:sp>
        <p:nvSpPr>
          <p:cNvPr id="311" name="Google Shape;311;gcedb2a5707_0_31"/>
          <p:cNvSpPr/>
          <p:nvPr>
            <p:ph idx="2" type="pic"/>
          </p:nvPr>
        </p:nvSpPr>
        <p:spPr>
          <a:xfrm>
            <a:off x="6949546" y="1143000"/>
            <a:ext cx="3200400" cy="4572000"/>
          </a:xfrm>
          <a:prstGeom prst="roundRect">
            <a:avLst>
              <a:gd fmla="val 16667"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rgbClr val="86D1D8"/>
              </a:buClr>
              <a:buSzPts val="1280"/>
              <a:buFont typeface="Noto Sans Symbols"/>
              <a:buNone/>
            </a:pPr>
            <a:r>
              <a:t/>
            </a:r>
            <a:endParaRPr b="0" i="0" sz="1600" u="none" cap="none" strike="noStrike">
              <a:solidFill>
                <a:schemeClr val="lt1"/>
              </a:solidFill>
              <a:latin typeface="Century Gothic"/>
              <a:ea typeface="Century Gothic"/>
              <a:cs typeface="Century Gothic"/>
              <a:sym typeface="Century Gothic"/>
            </a:endParaRPr>
          </a:p>
        </p:txBody>
      </p:sp>
      <p:sp>
        <p:nvSpPr>
          <p:cNvPr id="312" name="Google Shape;312;gcedb2a5707_0_31"/>
          <p:cNvSpPr txBox="1"/>
          <p:nvPr>
            <p:ph idx="1" type="body"/>
          </p:nvPr>
        </p:nvSpPr>
        <p:spPr>
          <a:xfrm>
            <a:off x="1154951" y="3657600"/>
            <a:ext cx="3946200" cy="1371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120"/>
              <a:buNone/>
            </a:pPr>
            <a:r>
              <a:rPr lang="en-US"/>
              <a:t>One full  hour of listing to Budgeting process! </a:t>
            </a:r>
            <a:endParaRPr/>
          </a:p>
        </p:txBody>
      </p:sp>
      <p:pic>
        <p:nvPicPr>
          <p:cNvPr id="313" name="Google Shape;313;gcedb2a5707_0_31"/>
          <p:cNvPicPr preferRelativeResize="0"/>
          <p:nvPr/>
        </p:nvPicPr>
        <p:blipFill rotWithShape="1">
          <a:blip r:embed="rId3">
            <a:alphaModFix/>
          </a:blip>
          <a:srcRect b="0" l="0" r="0" t="0"/>
          <a:stretch/>
        </p:blipFill>
        <p:spPr>
          <a:xfrm>
            <a:off x="5626125" y="1244200"/>
            <a:ext cx="6001350" cy="436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c7f7efc555_0_31"/>
          <p:cNvSpPr txBox="1"/>
          <p:nvPr>
            <p:ph type="title"/>
          </p:nvPr>
        </p:nvSpPr>
        <p:spPr>
          <a:xfrm>
            <a:off x="646111" y="452718"/>
            <a:ext cx="9404700" cy="140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Questions? </a:t>
            </a:r>
            <a:endParaRPr/>
          </a:p>
        </p:txBody>
      </p:sp>
      <p:sp>
        <p:nvSpPr>
          <p:cNvPr id="320" name="Google Shape;320;gc7f7efc555_0_31"/>
          <p:cNvSpPr txBox="1"/>
          <p:nvPr>
            <p:ph idx="1" type="body"/>
          </p:nvPr>
        </p:nvSpPr>
        <p:spPr>
          <a:xfrm>
            <a:off x="1103312" y="2052918"/>
            <a:ext cx="8946600" cy="4195500"/>
          </a:xfrm>
          <a:prstGeom prst="rect">
            <a:avLst/>
          </a:prstGeom>
          <a:noFill/>
          <a:ln>
            <a:noFill/>
          </a:ln>
        </p:spPr>
        <p:txBody>
          <a:bodyPr anchorCtr="0" anchor="t" bIns="45700" lIns="91425" spcFirstLastPara="1" rIns="91425" wrap="square" tIns="45700">
            <a:normAutofit/>
          </a:bodyPr>
          <a:lstStyle/>
          <a:p>
            <a:pPr indent="0" lvl="0" marL="342900" rtl="0" algn="l">
              <a:lnSpc>
                <a:spcPct val="100000"/>
              </a:lnSpc>
              <a:spcBef>
                <a:spcPts val="0"/>
              </a:spcBef>
              <a:spcAft>
                <a:spcPts val="0"/>
              </a:spcAft>
              <a:buSzPts val="1440"/>
              <a:buNone/>
            </a:pPr>
            <a:r>
              <a:t/>
            </a:r>
            <a:endParaRPr sz="1800"/>
          </a:p>
          <a:p>
            <a:pPr indent="-342900" lvl="0" marL="342900" rtl="0" algn="l">
              <a:lnSpc>
                <a:spcPct val="100000"/>
              </a:lnSpc>
              <a:spcBef>
                <a:spcPts val="1000"/>
              </a:spcBef>
              <a:spcAft>
                <a:spcPts val="0"/>
              </a:spcAft>
              <a:buSzPts val="2400"/>
              <a:buChar char="►"/>
            </a:pPr>
            <a:r>
              <a:rPr lang="en-US" sz="2400"/>
              <a:t>Please feel free to reach out to </a:t>
            </a:r>
            <a:r>
              <a:rPr lang="en-US" sz="2400" u="sng">
                <a:solidFill>
                  <a:schemeClr val="hlink"/>
                </a:solidFill>
                <a:hlinkClick r:id="rId3"/>
              </a:rPr>
              <a:t>lindietz@umbc.edu</a:t>
            </a:r>
            <a:r>
              <a:rPr lang="en-US" sz="2400"/>
              <a:t> with any questions</a:t>
            </a:r>
            <a:endParaRPr sz="2400"/>
          </a:p>
          <a:p>
            <a:pPr indent="0" lvl="0" marL="342900" rtl="0" algn="l">
              <a:lnSpc>
                <a:spcPct val="100000"/>
              </a:lnSpc>
              <a:spcBef>
                <a:spcPts val="1000"/>
              </a:spcBef>
              <a:spcAft>
                <a:spcPts val="0"/>
              </a:spcAft>
              <a:buSzPts val="1440"/>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6"/>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800"/>
              <a:buFont typeface="Century Gothic"/>
              <a:buNone/>
            </a:pPr>
            <a:r>
              <a:rPr lang="en-US"/>
              <a:t>Thank you for joining us today! </a:t>
            </a:r>
            <a:endParaRPr/>
          </a:p>
        </p:txBody>
      </p:sp>
      <p:sp>
        <p:nvSpPr>
          <p:cNvPr id="326" name="Google Shape;326;p16"/>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44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200"/>
              <a:buFont typeface="Century Gothic"/>
              <a:buNone/>
            </a:pPr>
            <a:r>
              <a:rPr lang="en-US"/>
              <a:t>Agenda </a:t>
            </a:r>
            <a:endParaRPr/>
          </a:p>
        </p:txBody>
      </p:sp>
      <p:sp>
        <p:nvSpPr>
          <p:cNvPr id="160" name="Google Shape;160;p2"/>
          <p:cNvSpPr txBox="1"/>
          <p:nvPr>
            <p:ph idx="1" type="body"/>
          </p:nvPr>
        </p:nvSpPr>
        <p:spPr>
          <a:xfrm>
            <a:off x="838200" y="1439334"/>
            <a:ext cx="10515600" cy="473763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600"/>
              <a:buChar char="►"/>
            </a:pPr>
            <a:r>
              <a:rPr b="1" lang="en-US"/>
              <a:t>Welcome!!! </a:t>
            </a:r>
            <a:endParaRPr b="1"/>
          </a:p>
          <a:p>
            <a:pPr indent="-342900" lvl="0" marL="342900" rtl="0" algn="l">
              <a:lnSpc>
                <a:spcPct val="100000"/>
              </a:lnSpc>
              <a:spcBef>
                <a:spcPts val="1000"/>
              </a:spcBef>
              <a:spcAft>
                <a:spcPts val="0"/>
              </a:spcAft>
              <a:buSzPts val="1600"/>
              <a:buChar char="►"/>
            </a:pPr>
            <a:r>
              <a:rPr b="1" lang="en-US"/>
              <a:t>Budget Component and Categories </a:t>
            </a:r>
            <a:endParaRPr/>
          </a:p>
          <a:p>
            <a:pPr indent="-342900" lvl="0" marL="342900" rtl="0" algn="l">
              <a:lnSpc>
                <a:spcPct val="100000"/>
              </a:lnSpc>
              <a:spcBef>
                <a:spcPts val="1000"/>
              </a:spcBef>
              <a:spcAft>
                <a:spcPts val="0"/>
              </a:spcAft>
              <a:buSzPts val="1600"/>
              <a:buChar char="►"/>
            </a:pPr>
            <a:r>
              <a:rPr b="1" lang="en-US"/>
              <a:t>Monthly Budget</a:t>
            </a:r>
            <a:endParaRPr/>
          </a:p>
          <a:p>
            <a:pPr indent="-342900" lvl="0" marL="342900" rtl="0" algn="l">
              <a:lnSpc>
                <a:spcPct val="100000"/>
              </a:lnSpc>
              <a:spcBef>
                <a:spcPts val="1000"/>
              </a:spcBef>
              <a:spcAft>
                <a:spcPts val="0"/>
              </a:spcAft>
              <a:buSzPts val="1600"/>
              <a:buChar char="►"/>
            </a:pPr>
            <a:r>
              <a:rPr b="1" lang="en-US"/>
              <a:t>Annual Budget Overview </a:t>
            </a:r>
            <a:endParaRPr/>
          </a:p>
          <a:p>
            <a:pPr indent="-342900" lvl="0" marL="342900" rtl="0" algn="l">
              <a:lnSpc>
                <a:spcPct val="100000"/>
              </a:lnSpc>
              <a:spcBef>
                <a:spcPts val="1000"/>
              </a:spcBef>
              <a:spcAft>
                <a:spcPts val="0"/>
              </a:spcAft>
              <a:buSzPts val="1600"/>
              <a:buChar char="►"/>
            </a:pPr>
            <a:r>
              <a:rPr b="1" lang="en-US"/>
              <a:t>Demonstration: Help a friend to  build a Budget </a:t>
            </a:r>
            <a:endParaRPr b="1"/>
          </a:p>
          <a:p>
            <a:pPr indent="-342900" lvl="0" marL="342900" rtl="0" algn="l">
              <a:lnSpc>
                <a:spcPct val="100000"/>
              </a:lnSpc>
              <a:spcBef>
                <a:spcPts val="1000"/>
              </a:spcBef>
              <a:spcAft>
                <a:spcPts val="0"/>
              </a:spcAft>
              <a:buSzPts val="1600"/>
              <a:buChar char="►"/>
            </a:pPr>
            <a:r>
              <a:rPr b="1" lang="en-US"/>
              <a:t>Activity Build your Budget:  Google sheet template </a:t>
            </a:r>
            <a:endParaRPr b="1"/>
          </a:p>
          <a:p>
            <a:pPr indent="-342900" lvl="0" marL="342900" rtl="0" algn="l">
              <a:lnSpc>
                <a:spcPct val="100000"/>
              </a:lnSpc>
              <a:spcBef>
                <a:spcPts val="1000"/>
              </a:spcBef>
              <a:spcAft>
                <a:spcPts val="0"/>
              </a:spcAft>
              <a:buSzPts val="1600"/>
              <a:buChar char="►"/>
            </a:pPr>
            <a:r>
              <a:rPr b="1" lang="en-US"/>
              <a:t>Resources and other Tools to help you build your budget  </a:t>
            </a:r>
            <a:endParaRPr b="1"/>
          </a:p>
          <a:p>
            <a:pPr indent="-342900" lvl="0" marL="342900" rtl="0" algn="l">
              <a:lnSpc>
                <a:spcPct val="100000"/>
              </a:lnSpc>
              <a:spcBef>
                <a:spcPts val="1000"/>
              </a:spcBef>
              <a:spcAft>
                <a:spcPts val="0"/>
              </a:spcAft>
              <a:buSzPts val="1600"/>
              <a:buChar char="►"/>
            </a:pPr>
            <a:r>
              <a:rPr b="1" lang="en-US"/>
              <a:t>Questions </a:t>
            </a:r>
            <a:endParaRPr/>
          </a:p>
          <a:p>
            <a:pPr indent="-194309" lvl="1" marL="742950" rtl="0" algn="l">
              <a:lnSpc>
                <a:spcPct val="100000"/>
              </a:lnSpc>
              <a:spcBef>
                <a:spcPts val="1000"/>
              </a:spcBef>
              <a:spcAft>
                <a:spcPts val="0"/>
              </a:spcAft>
              <a:buSzPts val="1440"/>
              <a:buNone/>
            </a:pPr>
            <a:r>
              <a:t/>
            </a:r>
            <a:endParaRPr b="1"/>
          </a:p>
          <a:p>
            <a:pPr indent="-241300" lvl="0" marL="342900" rtl="0" algn="l">
              <a:lnSpc>
                <a:spcPct val="100000"/>
              </a:lnSpc>
              <a:spcBef>
                <a:spcPts val="1000"/>
              </a:spcBef>
              <a:spcAft>
                <a:spcPts val="0"/>
              </a:spcAft>
              <a:buSzPts val="1600"/>
              <a:buNone/>
            </a:pPr>
            <a:r>
              <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c7f7efc555_0_8"/>
          <p:cNvSpPr txBox="1"/>
          <p:nvPr>
            <p:ph type="title"/>
          </p:nvPr>
        </p:nvSpPr>
        <p:spPr>
          <a:xfrm>
            <a:off x="617250" y="721200"/>
            <a:ext cx="9681900" cy="10599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00"/>
              <a:buNone/>
            </a:pPr>
            <a:r>
              <a:rPr lang="en-US" sz="2400"/>
              <a:t>Personal Budget Components </a:t>
            </a:r>
            <a:endParaRPr sz="2400"/>
          </a:p>
        </p:txBody>
      </p:sp>
      <p:sp>
        <p:nvSpPr>
          <p:cNvPr id="167" name="Google Shape;167;gc7f7efc555_0_8"/>
          <p:cNvSpPr/>
          <p:nvPr>
            <p:ph idx="2" type="pic"/>
          </p:nvPr>
        </p:nvSpPr>
        <p:spPr>
          <a:xfrm>
            <a:off x="6949546" y="1143000"/>
            <a:ext cx="3200400" cy="4572000"/>
          </a:xfrm>
          <a:prstGeom prst="roundRect">
            <a:avLst>
              <a:gd fmla="val 16667"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rgbClr val="86D1D8"/>
              </a:buClr>
              <a:buSzPts val="1280"/>
              <a:buFont typeface="Noto Sans Symbols"/>
              <a:buNone/>
            </a:pPr>
            <a:r>
              <a:t/>
            </a:r>
            <a:endParaRPr b="0" i="0" sz="1600" u="none" cap="none" strike="noStrike">
              <a:solidFill>
                <a:schemeClr val="lt1"/>
              </a:solidFill>
              <a:latin typeface="Century Gothic"/>
              <a:ea typeface="Century Gothic"/>
              <a:cs typeface="Century Gothic"/>
              <a:sym typeface="Century Gothic"/>
            </a:endParaRPr>
          </a:p>
        </p:txBody>
      </p:sp>
      <p:sp>
        <p:nvSpPr>
          <p:cNvPr id="168" name="Google Shape;168;gc7f7efc555_0_8"/>
          <p:cNvSpPr txBox="1"/>
          <p:nvPr>
            <p:ph idx="1" type="body"/>
          </p:nvPr>
        </p:nvSpPr>
        <p:spPr>
          <a:xfrm>
            <a:off x="660175" y="1397775"/>
            <a:ext cx="4085700" cy="4572000"/>
          </a:xfrm>
          <a:prstGeom prst="rect">
            <a:avLst/>
          </a:prstGeom>
          <a:noFill/>
          <a:ln>
            <a:noFill/>
          </a:ln>
        </p:spPr>
        <p:txBody>
          <a:bodyPr anchorCtr="0" anchor="t" bIns="45700" lIns="91425" spcFirstLastPara="1" rIns="91425" wrap="square" tIns="45700">
            <a:normAutofit/>
          </a:bodyPr>
          <a:lstStyle/>
          <a:p>
            <a:pPr indent="0" lvl="0" marL="457200" rtl="0" algn="l">
              <a:lnSpc>
                <a:spcPct val="100000"/>
              </a:lnSpc>
              <a:spcBef>
                <a:spcPts val="1000"/>
              </a:spcBef>
              <a:spcAft>
                <a:spcPts val="0"/>
              </a:spcAft>
              <a:buSzPts val="1120"/>
              <a:buNone/>
            </a:pPr>
            <a:r>
              <a:rPr b="1" lang="en-US" sz="1800"/>
              <a:t>Why Budget? </a:t>
            </a:r>
            <a:endParaRPr b="1" sz="1800"/>
          </a:p>
          <a:p>
            <a:pPr indent="-342900" lvl="0" marL="457200" rtl="0" algn="l">
              <a:lnSpc>
                <a:spcPct val="100000"/>
              </a:lnSpc>
              <a:spcBef>
                <a:spcPts val="1000"/>
              </a:spcBef>
              <a:spcAft>
                <a:spcPts val="0"/>
              </a:spcAft>
              <a:buSzPts val="1800"/>
              <a:buChar char="❖"/>
            </a:pPr>
            <a:r>
              <a:rPr lang="en-US" sz="1800"/>
              <a:t>It helps us map where we are financially;</a:t>
            </a:r>
            <a:endParaRPr sz="1800"/>
          </a:p>
          <a:p>
            <a:pPr indent="-342900" lvl="0" marL="457200" rtl="0" algn="l">
              <a:lnSpc>
                <a:spcPct val="100000"/>
              </a:lnSpc>
              <a:spcBef>
                <a:spcPts val="0"/>
              </a:spcBef>
              <a:spcAft>
                <a:spcPts val="0"/>
              </a:spcAft>
              <a:buSzPts val="1800"/>
              <a:buChar char="❖"/>
            </a:pPr>
            <a:r>
              <a:rPr lang="en-US" sz="1800"/>
              <a:t>Helps us make informed decisions; </a:t>
            </a:r>
            <a:endParaRPr sz="1800"/>
          </a:p>
          <a:p>
            <a:pPr indent="-342900" lvl="0" marL="457200" rtl="0" algn="l">
              <a:lnSpc>
                <a:spcPct val="100000"/>
              </a:lnSpc>
              <a:spcBef>
                <a:spcPts val="0"/>
              </a:spcBef>
              <a:spcAft>
                <a:spcPts val="0"/>
              </a:spcAft>
              <a:buSzPts val="1800"/>
              <a:buChar char="❖"/>
            </a:pPr>
            <a:r>
              <a:rPr lang="en-US" sz="1800"/>
              <a:t>Set future goals: Short term, Medium term; Long term</a:t>
            </a:r>
            <a:endParaRPr sz="1800"/>
          </a:p>
          <a:p>
            <a:pPr indent="-342900" lvl="0" marL="457200" rtl="0" algn="l">
              <a:lnSpc>
                <a:spcPct val="100000"/>
              </a:lnSpc>
              <a:spcBef>
                <a:spcPts val="0"/>
              </a:spcBef>
              <a:spcAft>
                <a:spcPts val="0"/>
              </a:spcAft>
              <a:buSzPts val="1800"/>
              <a:buChar char="❖"/>
            </a:pPr>
            <a:r>
              <a:rPr lang="en-US" sz="1800"/>
              <a:t>It helps take actions </a:t>
            </a:r>
            <a:endParaRPr sz="1800"/>
          </a:p>
          <a:p>
            <a:pPr indent="-342900" lvl="0" marL="457200" rtl="0" algn="l">
              <a:lnSpc>
                <a:spcPct val="100000"/>
              </a:lnSpc>
              <a:spcBef>
                <a:spcPts val="0"/>
              </a:spcBef>
              <a:spcAft>
                <a:spcPts val="0"/>
              </a:spcAft>
              <a:buSzPts val="1800"/>
              <a:buChar char="❖"/>
            </a:pPr>
            <a:r>
              <a:rPr lang="en-US" sz="1800"/>
              <a:t>It helps us change spending habits  </a:t>
            </a:r>
            <a:endParaRPr sz="1800"/>
          </a:p>
          <a:p>
            <a:pPr indent="-342900" lvl="0" marL="457200" rtl="0" algn="l">
              <a:lnSpc>
                <a:spcPct val="100000"/>
              </a:lnSpc>
              <a:spcBef>
                <a:spcPts val="0"/>
              </a:spcBef>
              <a:spcAft>
                <a:spcPts val="0"/>
              </a:spcAft>
              <a:buSzPts val="1800"/>
              <a:buChar char="❖"/>
            </a:pPr>
            <a:r>
              <a:rPr lang="en-US" sz="1800"/>
              <a:t>Reduces stress</a:t>
            </a:r>
            <a:endParaRPr sz="1800"/>
          </a:p>
          <a:p>
            <a:pPr indent="0" lvl="0" marL="914400" rtl="0" algn="l">
              <a:lnSpc>
                <a:spcPct val="100000"/>
              </a:lnSpc>
              <a:spcBef>
                <a:spcPts val="1000"/>
              </a:spcBef>
              <a:spcAft>
                <a:spcPts val="0"/>
              </a:spcAft>
              <a:buSzPts val="1120"/>
              <a:buNone/>
            </a:pPr>
            <a:r>
              <a:t/>
            </a:r>
            <a:endParaRPr/>
          </a:p>
          <a:p>
            <a:pPr indent="0" lvl="0" marL="0" rtl="0" algn="l">
              <a:lnSpc>
                <a:spcPct val="100000"/>
              </a:lnSpc>
              <a:spcBef>
                <a:spcPts val="1000"/>
              </a:spcBef>
              <a:spcAft>
                <a:spcPts val="0"/>
              </a:spcAft>
              <a:buSzPts val="1120"/>
              <a:buNone/>
            </a:pPr>
            <a:r>
              <a:t/>
            </a:r>
            <a:endParaRPr/>
          </a:p>
        </p:txBody>
      </p:sp>
      <p:pic>
        <p:nvPicPr>
          <p:cNvPr id="169" name="Google Shape;169;gc7f7efc555_0_8"/>
          <p:cNvPicPr preferRelativeResize="0"/>
          <p:nvPr/>
        </p:nvPicPr>
        <p:blipFill rotWithShape="1">
          <a:blip r:embed="rId3">
            <a:alphaModFix/>
          </a:blip>
          <a:srcRect b="0" l="0" r="0" t="0"/>
          <a:stretch/>
        </p:blipFill>
        <p:spPr>
          <a:xfrm>
            <a:off x="5715675" y="1274725"/>
            <a:ext cx="5630601" cy="5149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c7f7efc555_0_16"/>
          <p:cNvSpPr txBox="1"/>
          <p:nvPr>
            <p:ph type="title"/>
          </p:nvPr>
        </p:nvSpPr>
        <p:spPr>
          <a:xfrm>
            <a:off x="853475" y="558125"/>
            <a:ext cx="3634800" cy="1034100"/>
          </a:xfrm>
          <a:prstGeom prst="rect">
            <a:avLst/>
          </a:prstGeom>
          <a:noFill/>
          <a:ln>
            <a:noFill/>
          </a:ln>
        </p:spPr>
        <p:txBody>
          <a:bodyPr anchorCtr="0" anchor="b" bIns="45700" lIns="91425" spcFirstLastPara="1" rIns="91425" wrap="square" tIns="45700">
            <a:normAutofit fontScale="90000"/>
          </a:bodyPr>
          <a:lstStyle/>
          <a:p>
            <a:pPr indent="0" lvl="0" marL="342900" rtl="0" algn="l">
              <a:lnSpc>
                <a:spcPct val="100000"/>
              </a:lnSpc>
              <a:spcBef>
                <a:spcPts val="0"/>
              </a:spcBef>
              <a:spcAft>
                <a:spcPts val="0"/>
              </a:spcAft>
              <a:buSzPct val="222222"/>
              <a:buNone/>
            </a:pPr>
            <a:r>
              <a:rPr b="1" lang="en-US" sz="1800">
                <a:solidFill>
                  <a:schemeClr val="lt1"/>
                </a:solidFill>
              </a:rPr>
              <a:t>Sources of Personal Income:</a:t>
            </a:r>
            <a:endParaRPr sz="1800">
              <a:solidFill>
                <a:schemeClr val="lt1"/>
              </a:solidFill>
            </a:endParaRPr>
          </a:p>
          <a:p>
            <a:pPr indent="0" lvl="0" marL="0" rtl="0" algn="l">
              <a:lnSpc>
                <a:spcPct val="100000"/>
              </a:lnSpc>
              <a:spcBef>
                <a:spcPts val="0"/>
              </a:spcBef>
              <a:spcAft>
                <a:spcPts val="0"/>
              </a:spcAft>
              <a:buSzPct val="111111"/>
              <a:buNone/>
            </a:pPr>
            <a:r>
              <a:t/>
            </a:r>
            <a:endParaRPr/>
          </a:p>
        </p:txBody>
      </p:sp>
      <p:sp>
        <p:nvSpPr>
          <p:cNvPr id="176" name="Google Shape;176;gc7f7efc555_0_16"/>
          <p:cNvSpPr/>
          <p:nvPr>
            <p:ph idx="2" type="pic"/>
          </p:nvPr>
        </p:nvSpPr>
        <p:spPr>
          <a:xfrm>
            <a:off x="6949550" y="1143000"/>
            <a:ext cx="3495600" cy="4572000"/>
          </a:xfrm>
          <a:prstGeom prst="roundRect">
            <a:avLst>
              <a:gd fmla="val 16667" name="adj"/>
            </a:avLst>
          </a:prstGeom>
          <a:noFill/>
          <a:ln>
            <a:noFill/>
          </a:ln>
          <a:effectLst>
            <a:outerShdw blurRad="50800" rotWithShape="0" algn="tl" dir="5400000" dist="50800">
              <a:srgbClr val="000000">
                <a:alpha val="42352"/>
              </a:srgbClr>
            </a:outerShdw>
          </a:effectLst>
        </p:spPr>
        <p:txBody>
          <a:bodyPr anchorCtr="0" anchor="t" bIns="45700" lIns="91425" spcFirstLastPara="1" rIns="91425" wrap="square" tIns="45700">
            <a:noAutofit/>
          </a:bodyPr>
          <a:lstStyle/>
          <a:p>
            <a:pPr indent="0" lvl="0" marL="0" marR="0" rtl="0" algn="ctr">
              <a:lnSpc>
                <a:spcPct val="100000"/>
              </a:lnSpc>
              <a:spcBef>
                <a:spcPts val="1000"/>
              </a:spcBef>
              <a:spcAft>
                <a:spcPts val="0"/>
              </a:spcAft>
              <a:buClr>
                <a:srgbClr val="86D1D8"/>
              </a:buClr>
              <a:buSzPts val="1280"/>
              <a:buFont typeface="Noto Sans Symbols"/>
              <a:buNone/>
            </a:pPr>
            <a:r>
              <a:t/>
            </a:r>
            <a:endParaRPr b="0" i="0" sz="1600" u="none" cap="none" strike="noStrike">
              <a:solidFill>
                <a:schemeClr val="lt1"/>
              </a:solidFill>
              <a:latin typeface="Century Gothic"/>
              <a:ea typeface="Century Gothic"/>
              <a:cs typeface="Century Gothic"/>
              <a:sym typeface="Century Gothic"/>
            </a:endParaRPr>
          </a:p>
        </p:txBody>
      </p:sp>
      <p:sp>
        <p:nvSpPr>
          <p:cNvPr id="177" name="Google Shape;177;gc7f7efc555_0_16"/>
          <p:cNvSpPr txBox="1"/>
          <p:nvPr>
            <p:ph idx="1" type="body"/>
          </p:nvPr>
        </p:nvSpPr>
        <p:spPr>
          <a:xfrm>
            <a:off x="643000" y="1283300"/>
            <a:ext cx="4429200" cy="4815300"/>
          </a:xfrm>
          <a:prstGeom prst="rect">
            <a:avLst/>
          </a:prstGeom>
          <a:noFill/>
          <a:ln>
            <a:noFill/>
          </a:ln>
        </p:spPr>
        <p:txBody>
          <a:bodyPr anchorCtr="0" anchor="t" bIns="45700" lIns="91425" spcFirstLastPara="1" rIns="91425" wrap="square" tIns="45700">
            <a:normAutofit/>
          </a:bodyPr>
          <a:lstStyle/>
          <a:p>
            <a:pPr indent="-285750" lvl="1" marL="742950" rtl="0" algn="l">
              <a:lnSpc>
                <a:spcPct val="100000"/>
              </a:lnSpc>
              <a:spcBef>
                <a:spcPts val="1000"/>
              </a:spcBef>
              <a:spcAft>
                <a:spcPts val="0"/>
              </a:spcAft>
              <a:buSzPts val="1280"/>
              <a:buChar char="⮚"/>
            </a:pPr>
            <a:r>
              <a:rPr lang="en-US" sz="1600"/>
              <a:t>Your Salary/ Stipend;</a:t>
            </a:r>
            <a:endParaRPr sz="1600"/>
          </a:p>
          <a:p>
            <a:pPr indent="-285750" lvl="1" marL="742950" rtl="0" algn="l">
              <a:lnSpc>
                <a:spcPct val="100000"/>
              </a:lnSpc>
              <a:spcBef>
                <a:spcPts val="1000"/>
              </a:spcBef>
              <a:spcAft>
                <a:spcPts val="0"/>
              </a:spcAft>
              <a:buSzPts val="1280"/>
              <a:buChar char="⮚"/>
            </a:pPr>
            <a:r>
              <a:rPr lang="en-US" sz="1600"/>
              <a:t>Partner/Spouse Salary;  </a:t>
            </a:r>
            <a:endParaRPr sz="1600"/>
          </a:p>
          <a:p>
            <a:pPr indent="-285750" lvl="1" marL="742950" rtl="0" algn="l">
              <a:lnSpc>
                <a:spcPct val="100000"/>
              </a:lnSpc>
              <a:spcBef>
                <a:spcPts val="1000"/>
              </a:spcBef>
              <a:spcAft>
                <a:spcPts val="0"/>
              </a:spcAft>
              <a:buSzPts val="1280"/>
              <a:buChar char="⮚"/>
            </a:pPr>
            <a:r>
              <a:rPr lang="en-US" sz="1600"/>
              <a:t>Parents Allowance;</a:t>
            </a:r>
            <a:endParaRPr sz="1600"/>
          </a:p>
          <a:p>
            <a:pPr indent="-285750" lvl="1" marL="742950" rtl="0" algn="l">
              <a:lnSpc>
                <a:spcPct val="100000"/>
              </a:lnSpc>
              <a:spcBef>
                <a:spcPts val="1000"/>
              </a:spcBef>
              <a:spcAft>
                <a:spcPts val="0"/>
              </a:spcAft>
              <a:buSzPts val="1280"/>
              <a:buChar char="⮚"/>
            </a:pPr>
            <a:r>
              <a:rPr lang="en-US" sz="1600"/>
              <a:t>Financial aid/ Other Loans;</a:t>
            </a:r>
            <a:endParaRPr sz="1600"/>
          </a:p>
          <a:p>
            <a:pPr indent="-285750" lvl="1" marL="742950" rtl="0" algn="l">
              <a:lnSpc>
                <a:spcPct val="100000"/>
              </a:lnSpc>
              <a:spcBef>
                <a:spcPts val="1000"/>
              </a:spcBef>
              <a:spcAft>
                <a:spcPts val="0"/>
              </a:spcAft>
              <a:buSzPts val="1280"/>
              <a:buChar char="⮚"/>
            </a:pPr>
            <a:r>
              <a:rPr lang="en-US" sz="1600"/>
              <a:t>Government:  </a:t>
            </a:r>
            <a:endParaRPr sz="1600"/>
          </a:p>
          <a:p>
            <a:pPr indent="-228600" lvl="2" marL="1143000" rtl="0" algn="l">
              <a:lnSpc>
                <a:spcPct val="100000"/>
              </a:lnSpc>
              <a:spcBef>
                <a:spcPts val="1000"/>
              </a:spcBef>
              <a:spcAft>
                <a:spcPts val="0"/>
              </a:spcAft>
              <a:buSzPts val="1120"/>
              <a:buChar char="⮚"/>
            </a:pPr>
            <a:r>
              <a:rPr lang="en-US" sz="1400"/>
              <a:t>Tax return</a:t>
            </a:r>
            <a:endParaRPr sz="1400"/>
          </a:p>
          <a:p>
            <a:pPr indent="-228600" lvl="2" marL="1143000" rtl="0" algn="l">
              <a:lnSpc>
                <a:spcPct val="100000"/>
              </a:lnSpc>
              <a:spcBef>
                <a:spcPts val="1000"/>
              </a:spcBef>
              <a:spcAft>
                <a:spcPts val="0"/>
              </a:spcAft>
              <a:buSzPts val="1120"/>
              <a:buChar char="⮚"/>
            </a:pPr>
            <a:r>
              <a:rPr lang="en-US" sz="1400"/>
              <a:t>  Covid-19  Stimulus; </a:t>
            </a:r>
            <a:endParaRPr sz="1400"/>
          </a:p>
          <a:p>
            <a:pPr indent="-285750" lvl="1" marL="742950" rtl="0" algn="l">
              <a:lnSpc>
                <a:spcPct val="100000"/>
              </a:lnSpc>
              <a:spcBef>
                <a:spcPts val="1000"/>
              </a:spcBef>
              <a:spcAft>
                <a:spcPts val="0"/>
              </a:spcAft>
              <a:buSzPts val="1280"/>
              <a:buChar char="⮚"/>
            </a:pPr>
            <a:r>
              <a:rPr lang="en-US" sz="1600"/>
              <a:t>Other Interest Income:  </a:t>
            </a:r>
            <a:endParaRPr sz="1600"/>
          </a:p>
          <a:p>
            <a:pPr indent="-228600" lvl="2" marL="1143000" rtl="0" algn="l">
              <a:lnSpc>
                <a:spcPct val="100000"/>
              </a:lnSpc>
              <a:spcBef>
                <a:spcPts val="1000"/>
              </a:spcBef>
              <a:spcAft>
                <a:spcPts val="0"/>
              </a:spcAft>
              <a:buSzPts val="1120"/>
              <a:buChar char="⮚"/>
            </a:pPr>
            <a:r>
              <a:rPr lang="en-US" sz="1600"/>
              <a:t> Savings; CD’s Bonds</a:t>
            </a:r>
            <a:endParaRPr sz="1600"/>
          </a:p>
          <a:p>
            <a:pPr indent="-285750" lvl="1" marL="742950" rtl="0" algn="l">
              <a:lnSpc>
                <a:spcPct val="100000"/>
              </a:lnSpc>
              <a:spcBef>
                <a:spcPts val="1000"/>
              </a:spcBef>
              <a:spcAft>
                <a:spcPts val="0"/>
              </a:spcAft>
              <a:buSzPts val="1280"/>
              <a:buChar char="⮚"/>
            </a:pPr>
            <a:r>
              <a:rPr lang="en-US" sz="1600"/>
              <a:t>Other sources: </a:t>
            </a:r>
            <a:endParaRPr sz="1600"/>
          </a:p>
          <a:p>
            <a:pPr indent="-228600" lvl="2" marL="1143000" rtl="0" algn="l">
              <a:lnSpc>
                <a:spcPct val="100000"/>
              </a:lnSpc>
              <a:spcBef>
                <a:spcPts val="1000"/>
              </a:spcBef>
              <a:spcAft>
                <a:spcPts val="0"/>
              </a:spcAft>
              <a:buSzPts val="1120"/>
              <a:buChar char="⮚"/>
            </a:pPr>
            <a:r>
              <a:rPr lang="en-US" sz="1600"/>
              <a:t>Tutoring; </a:t>
            </a:r>
            <a:endParaRPr sz="1600"/>
          </a:p>
          <a:p>
            <a:pPr indent="-228600" lvl="2" marL="1143000" rtl="0" algn="l">
              <a:lnSpc>
                <a:spcPct val="100000"/>
              </a:lnSpc>
              <a:spcBef>
                <a:spcPts val="1000"/>
              </a:spcBef>
              <a:spcAft>
                <a:spcPts val="0"/>
              </a:spcAft>
              <a:buSzPts val="1120"/>
              <a:buChar char="⮚"/>
            </a:pPr>
            <a:r>
              <a:rPr lang="en-US" sz="1600"/>
              <a:t>Consulting </a:t>
            </a:r>
            <a:endParaRPr sz="1600"/>
          </a:p>
          <a:p>
            <a:pPr indent="-259080" lvl="2" marL="1143000" rtl="0" algn="l">
              <a:lnSpc>
                <a:spcPct val="100000"/>
              </a:lnSpc>
              <a:spcBef>
                <a:spcPts val="1000"/>
              </a:spcBef>
              <a:spcAft>
                <a:spcPts val="0"/>
              </a:spcAft>
              <a:buSzPts val="1600"/>
              <a:buChar char="⮚"/>
            </a:pPr>
            <a:r>
              <a:rPr lang="en-US" sz="1600"/>
              <a:t>Contract work</a:t>
            </a:r>
            <a:endParaRPr sz="1600"/>
          </a:p>
        </p:txBody>
      </p:sp>
      <p:pic>
        <p:nvPicPr>
          <p:cNvPr id="178" name="Google Shape;178;gc7f7efc555_0_16"/>
          <p:cNvPicPr preferRelativeResize="0"/>
          <p:nvPr/>
        </p:nvPicPr>
        <p:blipFill rotWithShape="1">
          <a:blip r:embed="rId3">
            <a:alphaModFix/>
          </a:blip>
          <a:srcRect b="0" l="0" r="0" t="0"/>
          <a:stretch/>
        </p:blipFill>
        <p:spPr>
          <a:xfrm>
            <a:off x="5329901" y="1034400"/>
            <a:ext cx="6780950" cy="490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txBox="1"/>
          <p:nvPr>
            <p:ph type="title"/>
          </p:nvPr>
        </p:nvSpPr>
        <p:spPr>
          <a:xfrm>
            <a:off x="713844" y="181785"/>
            <a:ext cx="11164889" cy="78341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3600"/>
              <a:buFont typeface="Century Gothic"/>
              <a:buNone/>
            </a:pPr>
            <a:r>
              <a:rPr lang="en-US" sz="2400"/>
              <a:t>Categories of Expenses </a:t>
            </a:r>
            <a:endParaRPr sz="2400"/>
          </a:p>
        </p:txBody>
      </p:sp>
      <p:grpSp>
        <p:nvGrpSpPr>
          <p:cNvPr id="184" name="Google Shape;184;p4"/>
          <p:cNvGrpSpPr/>
          <p:nvPr/>
        </p:nvGrpSpPr>
        <p:grpSpPr>
          <a:xfrm>
            <a:off x="1608667" y="972664"/>
            <a:ext cx="8127999" cy="5200537"/>
            <a:chOff x="0" y="7464"/>
            <a:chExt cx="8127999" cy="5200537"/>
          </a:xfrm>
        </p:grpSpPr>
        <p:sp>
          <p:nvSpPr>
            <p:cNvPr id="185" name="Google Shape;185;p4"/>
            <p:cNvSpPr/>
            <p:nvPr/>
          </p:nvSpPr>
          <p:spPr>
            <a:xfrm>
              <a:off x="0" y="25098"/>
              <a:ext cx="2032000" cy="112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0" y="25098"/>
              <a:ext cx="2032000" cy="1128600"/>
            </a:xfrm>
            <a:prstGeom prst="rect">
              <a:avLst/>
            </a:prstGeom>
            <a:noFill/>
            <a:ln>
              <a:noFill/>
            </a:ln>
          </p:spPr>
          <p:txBody>
            <a:bodyPr anchorCtr="0" anchor="ctr" bIns="45700" lIns="128000" spcFirstLastPara="1" rIns="128000" wrap="square" tIns="45700">
              <a:noAutofit/>
            </a:bodyPr>
            <a:lstStyle/>
            <a:p>
              <a:pPr indent="0" lvl="0" marL="0" marR="0" rtl="0" algn="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Regular Bills </a:t>
              </a:r>
              <a:endParaRPr b="0" i="0" sz="1800" u="none" cap="none" strike="noStrike">
                <a:solidFill>
                  <a:schemeClr val="lt1"/>
                </a:solidFill>
                <a:latin typeface="Century Gothic"/>
                <a:ea typeface="Century Gothic"/>
                <a:cs typeface="Century Gothic"/>
                <a:sym typeface="Century Gothic"/>
              </a:endParaRPr>
            </a:p>
          </p:txBody>
        </p:sp>
        <p:sp>
          <p:nvSpPr>
            <p:cNvPr id="187" name="Google Shape;187;p4"/>
            <p:cNvSpPr/>
            <p:nvPr/>
          </p:nvSpPr>
          <p:spPr>
            <a:xfrm>
              <a:off x="2031999" y="7464"/>
              <a:ext cx="406400" cy="1163868"/>
            </a:xfrm>
            <a:prstGeom prst="leftBrace">
              <a:avLst>
                <a:gd fmla="val 35000" name="adj1"/>
                <a:gd fmla="val 50000" name="adj2"/>
              </a:avLst>
            </a:prstGeom>
            <a:noFill/>
            <a:ln cap="flat" cmpd="sng" w="12700">
              <a:solidFill>
                <a:srgbClr val="8B0D0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
            <p:cNvSpPr/>
            <p:nvPr/>
          </p:nvSpPr>
          <p:spPr>
            <a:xfrm>
              <a:off x="2600959" y="7464"/>
              <a:ext cx="5527040" cy="1163868"/>
            </a:xfrm>
            <a:prstGeom prst="rect">
              <a:avLst/>
            </a:prstGeom>
            <a:no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2600959" y="7464"/>
              <a:ext cx="5527040" cy="1163868"/>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lt1"/>
                </a:buClr>
                <a:buSzPts val="1600"/>
                <a:buFont typeface="Century Gothic"/>
                <a:buChar char="•"/>
              </a:pPr>
              <a:r>
                <a:rPr b="0" i="0" lang="en-US" sz="1600" u="none" cap="none" strike="noStrike">
                  <a:solidFill>
                    <a:schemeClr val="lt1"/>
                  </a:solidFill>
                  <a:latin typeface="Century Gothic"/>
                  <a:ea typeface="Century Gothic"/>
                  <a:cs typeface="Century Gothic"/>
                  <a:sym typeface="Century Gothic"/>
                </a:rPr>
                <a:t>Reoccurring </a:t>
              </a:r>
              <a:endParaRPr b="0"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0" i="0" lang="en-US" sz="1600" u="none" cap="none" strike="noStrike">
                  <a:solidFill>
                    <a:schemeClr val="lt1"/>
                  </a:solidFill>
                  <a:latin typeface="Century Gothic"/>
                  <a:ea typeface="Century Gothic"/>
                  <a:cs typeface="Century Gothic"/>
                  <a:sym typeface="Century Gothic"/>
                </a:rPr>
                <a:t> Set or Specific Due date </a:t>
              </a:r>
              <a:endParaRPr b="0"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0" i="0" lang="en-US" sz="1600" u="none" cap="none" strike="noStrike">
                  <a:solidFill>
                    <a:schemeClr val="lt1"/>
                  </a:solidFill>
                  <a:latin typeface="Century Gothic"/>
                  <a:ea typeface="Century Gothic"/>
                  <a:cs typeface="Century Gothic"/>
                  <a:sym typeface="Century Gothic"/>
                </a:rPr>
                <a:t> Easy to Estimate $ amount </a:t>
              </a:r>
              <a:endParaRPr b="0"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0" i="0" lang="en-US" sz="1600" u="none" cap="none" strike="noStrike">
                  <a:solidFill>
                    <a:schemeClr val="lt1"/>
                  </a:solidFill>
                  <a:latin typeface="Century Gothic"/>
                  <a:ea typeface="Century Gothic"/>
                  <a:cs typeface="Century Gothic"/>
                  <a:sym typeface="Century Gothic"/>
                </a:rPr>
                <a:t>Considered a necessity </a:t>
              </a:r>
              <a:endParaRPr b="0" i="0" sz="1600" u="none" cap="none" strike="noStrike">
                <a:solidFill>
                  <a:schemeClr val="lt1"/>
                </a:solidFill>
                <a:latin typeface="Century Gothic"/>
                <a:ea typeface="Century Gothic"/>
                <a:cs typeface="Century Gothic"/>
                <a:sym typeface="Century Gothic"/>
              </a:endParaRPr>
            </a:p>
          </p:txBody>
        </p:sp>
        <p:sp>
          <p:nvSpPr>
            <p:cNvPr id="190" name="Google Shape;190;p4"/>
            <p:cNvSpPr/>
            <p:nvPr/>
          </p:nvSpPr>
          <p:spPr>
            <a:xfrm>
              <a:off x="0" y="1394167"/>
              <a:ext cx="2032000" cy="112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4"/>
            <p:cNvSpPr txBox="1"/>
            <p:nvPr/>
          </p:nvSpPr>
          <p:spPr>
            <a:xfrm>
              <a:off x="0" y="1394167"/>
              <a:ext cx="2032000" cy="1128600"/>
            </a:xfrm>
            <a:prstGeom prst="rect">
              <a:avLst/>
            </a:prstGeom>
            <a:noFill/>
            <a:ln>
              <a:noFill/>
            </a:ln>
          </p:spPr>
          <p:txBody>
            <a:bodyPr anchorCtr="0" anchor="ctr" bIns="45700" lIns="128000" spcFirstLastPara="1" rIns="128000" wrap="square" tIns="45700">
              <a:noAutofit/>
            </a:bodyPr>
            <a:lstStyle/>
            <a:p>
              <a:pPr indent="0" lvl="0" marL="0" marR="0" rtl="0" algn="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Other Regular  Expenses </a:t>
              </a:r>
              <a:endParaRPr b="0" i="0" sz="1800" u="none" cap="none" strike="noStrike">
                <a:solidFill>
                  <a:schemeClr val="lt1"/>
                </a:solidFill>
                <a:latin typeface="Century Gothic"/>
                <a:ea typeface="Century Gothic"/>
                <a:cs typeface="Century Gothic"/>
                <a:sym typeface="Century Gothic"/>
              </a:endParaRPr>
            </a:p>
          </p:txBody>
        </p:sp>
        <p:sp>
          <p:nvSpPr>
            <p:cNvPr id="192" name="Google Shape;192;p4"/>
            <p:cNvSpPr/>
            <p:nvPr/>
          </p:nvSpPr>
          <p:spPr>
            <a:xfrm>
              <a:off x="2031999" y="1376532"/>
              <a:ext cx="406400" cy="1163868"/>
            </a:xfrm>
            <a:prstGeom prst="leftBrace">
              <a:avLst>
                <a:gd fmla="val 35000" name="adj1"/>
                <a:gd fmla="val 50000" name="adj2"/>
              </a:avLst>
            </a:prstGeom>
            <a:noFill/>
            <a:ln cap="flat" cmpd="sng" w="12700">
              <a:solidFill>
                <a:srgbClr val="8B0D0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
            <p:cNvSpPr/>
            <p:nvPr/>
          </p:nvSpPr>
          <p:spPr>
            <a:xfrm>
              <a:off x="2600959" y="1376532"/>
              <a:ext cx="5527040" cy="1163868"/>
            </a:xfrm>
            <a:prstGeom prst="rect">
              <a:avLst/>
            </a:prstGeom>
            <a:no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txBox="1"/>
            <p:nvPr/>
          </p:nvSpPr>
          <p:spPr>
            <a:xfrm>
              <a:off x="2600959" y="1376532"/>
              <a:ext cx="5527040" cy="1163868"/>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Necessary expenses; </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No due date;</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 Payment at the time of service; </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Some flexibility on the timing and the amount</a:t>
              </a:r>
              <a:r>
                <a:rPr b="0" i="0" lang="en-US" sz="1600" u="none" cap="none" strike="noStrike">
                  <a:solidFill>
                    <a:schemeClr val="lt1"/>
                  </a:solidFill>
                  <a:latin typeface="Century Gothic"/>
                  <a:ea typeface="Century Gothic"/>
                  <a:cs typeface="Century Gothic"/>
                  <a:sym typeface="Century Gothic"/>
                </a:rPr>
                <a:t>; </a:t>
              </a:r>
              <a:endParaRPr b="0" i="0" sz="1600" u="none" cap="none" strike="noStrike">
                <a:solidFill>
                  <a:schemeClr val="lt1"/>
                </a:solidFill>
                <a:latin typeface="Century Gothic"/>
                <a:ea typeface="Century Gothic"/>
                <a:cs typeface="Century Gothic"/>
                <a:sym typeface="Century Gothic"/>
              </a:endParaRPr>
            </a:p>
          </p:txBody>
        </p:sp>
        <p:sp>
          <p:nvSpPr>
            <p:cNvPr id="195" name="Google Shape;195;p4"/>
            <p:cNvSpPr/>
            <p:nvPr/>
          </p:nvSpPr>
          <p:spPr>
            <a:xfrm>
              <a:off x="0" y="2745601"/>
              <a:ext cx="2032000" cy="112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
            <p:cNvSpPr txBox="1"/>
            <p:nvPr/>
          </p:nvSpPr>
          <p:spPr>
            <a:xfrm>
              <a:off x="0" y="2745601"/>
              <a:ext cx="2032000" cy="1128600"/>
            </a:xfrm>
            <a:prstGeom prst="rect">
              <a:avLst/>
            </a:prstGeom>
            <a:noFill/>
            <a:ln>
              <a:noFill/>
            </a:ln>
          </p:spPr>
          <p:txBody>
            <a:bodyPr anchorCtr="0" anchor="ctr" bIns="45700" lIns="128000" spcFirstLastPara="1" rIns="128000" wrap="square" tIns="45700">
              <a:noAutofit/>
            </a:bodyPr>
            <a:lstStyle/>
            <a:p>
              <a:pPr indent="0" lvl="0" marL="0" marR="0" rtl="0" algn="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Other regular,  not necessary</a:t>
              </a:r>
              <a:endParaRPr b="0" i="0" sz="1800" u="none" cap="none" strike="noStrike">
                <a:solidFill>
                  <a:schemeClr val="lt1"/>
                </a:solidFill>
                <a:latin typeface="Century Gothic"/>
                <a:ea typeface="Century Gothic"/>
                <a:cs typeface="Century Gothic"/>
                <a:sym typeface="Century Gothic"/>
              </a:endParaRPr>
            </a:p>
          </p:txBody>
        </p:sp>
        <p:sp>
          <p:nvSpPr>
            <p:cNvPr id="197" name="Google Shape;197;p4"/>
            <p:cNvSpPr/>
            <p:nvPr/>
          </p:nvSpPr>
          <p:spPr>
            <a:xfrm>
              <a:off x="2031999" y="2745601"/>
              <a:ext cx="406400" cy="1128600"/>
            </a:xfrm>
            <a:prstGeom prst="leftBrace">
              <a:avLst>
                <a:gd fmla="val 35000" name="adj1"/>
                <a:gd fmla="val 50000" name="adj2"/>
              </a:avLst>
            </a:prstGeom>
            <a:noFill/>
            <a:ln cap="flat" cmpd="sng" w="12700">
              <a:solidFill>
                <a:srgbClr val="8B0D0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
            <p:cNvSpPr/>
            <p:nvPr/>
          </p:nvSpPr>
          <p:spPr>
            <a:xfrm>
              <a:off x="2600959" y="2745601"/>
              <a:ext cx="5527040" cy="1128600"/>
            </a:xfrm>
            <a:prstGeom prst="rect">
              <a:avLst/>
            </a:prstGeom>
            <a:no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
            <p:cNvSpPr txBox="1"/>
            <p:nvPr/>
          </p:nvSpPr>
          <p:spPr>
            <a:xfrm>
              <a:off x="2600959" y="2745601"/>
              <a:ext cx="5527040" cy="1128600"/>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Expense of choice; </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Once committed, it will occur in with a certain frequency at a due date</a:t>
              </a:r>
              <a:endParaRPr b="1" i="0" sz="1600" u="none" cap="none" strike="noStrike">
                <a:solidFill>
                  <a:schemeClr val="lt1"/>
                </a:solidFill>
                <a:latin typeface="Century Gothic"/>
                <a:ea typeface="Century Gothic"/>
                <a:cs typeface="Century Gothic"/>
                <a:sym typeface="Century Gothic"/>
              </a:endParaRPr>
            </a:p>
          </p:txBody>
        </p:sp>
        <p:sp>
          <p:nvSpPr>
            <p:cNvPr id="200" name="Google Shape;200;p4"/>
            <p:cNvSpPr/>
            <p:nvPr/>
          </p:nvSpPr>
          <p:spPr>
            <a:xfrm>
              <a:off x="0" y="4079401"/>
              <a:ext cx="2032000" cy="112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4"/>
            <p:cNvSpPr txBox="1"/>
            <p:nvPr/>
          </p:nvSpPr>
          <p:spPr>
            <a:xfrm>
              <a:off x="0" y="4079401"/>
              <a:ext cx="2032000" cy="1128600"/>
            </a:xfrm>
            <a:prstGeom prst="rect">
              <a:avLst/>
            </a:prstGeom>
            <a:noFill/>
            <a:ln>
              <a:noFill/>
            </a:ln>
          </p:spPr>
          <p:txBody>
            <a:bodyPr anchorCtr="0" anchor="ctr" bIns="45700" lIns="128000" spcFirstLastPara="1" rIns="128000" wrap="square" tIns="45700">
              <a:noAutofit/>
            </a:bodyPr>
            <a:lstStyle/>
            <a:p>
              <a:pPr indent="0" lvl="0" marL="0" marR="0" rtl="0" algn="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Infrequent</a:t>
              </a:r>
              <a:r>
                <a:rPr b="0" i="0" lang="en-US" sz="2600" u="none" cap="none" strike="noStrike">
                  <a:solidFill>
                    <a:schemeClr val="lt1"/>
                  </a:solidFill>
                  <a:latin typeface="Century Gothic"/>
                  <a:ea typeface="Century Gothic"/>
                  <a:cs typeface="Century Gothic"/>
                  <a:sym typeface="Century Gothic"/>
                </a:rPr>
                <a:t> </a:t>
              </a:r>
              <a:endParaRPr b="0" i="0" sz="2600" u="none" cap="none" strike="noStrike">
                <a:solidFill>
                  <a:schemeClr val="lt1"/>
                </a:solidFill>
                <a:latin typeface="Century Gothic"/>
                <a:ea typeface="Century Gothic"/>
                <a:cs typeface="Century Gothic"/>
                <a:sym typeface="Century Gothic"/>
              </a:endParaRPr>
            </a:p>
          </p:txBody>
        </p:sp>
        <p:sp>
          <p:nvSpPr>
            <p:cNvPr id="202" name="Google Shape;202;p4"/>
            <p:cNvSpPr/>
            <p:nvPr/>
          </p:nvSpPr>
          <p:spPr>
            <a:xfrm>
              <a:off x="2031999" y="4079401"/>
              <a:ext cx="406400" cy="1128600"/>
            </a:xfrm>
            <a:prstGeom prst="leftBrace">
              <a:avLst>
                <a:gd fmla="val 35000" name="adj1"/>
                <a:gd fmla="val 50000" name="adj2"/>
              </a:avLst>
            </a:prstGeom>
            <a:noFill/>
            <a:ln cap="flat" cmpd="sng" w="12700">
              <a:solidFill>
                <a:srgbClr val="8B0D0C"/>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
            <p:cNvSpPr/>
            <p:nvPr/>
          </p:nvSpPr>
          <p:spPr>
            <a:xfrm>
              <a:off x="2600959" y="4079401"/>
              <a:ext cx="5527040" cy="1128600"/>
            </a:xfrm>
            <a:prstGeom prst="rect">
              <a:avLst/>
            </a:prstGeom>
            <a:no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
            <p:cNvSpPr txBox="1"/>
            <p:nvPr/>
          </p:nvSpPr>
          <p:spPr>
            <a:xfrm>
              <a:off x="2600959" y="4079401"/>
              <a:ext cx="5527040" cy="1128600"/>
            </a:xfrm>
            <a:prstGeom prst="rect">
              <a:avLst/>
            </a:prstGeom>
            <a:noFill/>
            <a:ln>
              <a:noFill/>
            </a:ln>
          </p:spPr>
          <p:txBody>
            <a:bodyPr anchorCtr="0" anchor="ctr" bIns="60950" lIns="60950" spcFirstLastPara="1" rIns="60950" wrap="square" tIns="60950">
              <a:noAutofit/>
            </a:bodyPr>
            <a:lstStyle/>
            <a:p>
              <a:pPr indent="-171450" lvl="1" marL="171450" marR="0" rtl="0" algn="l">
                <a:lnSpc>
                  <a:spcPct val="90000"/>
                </a:lnSpc>
                <a:spcBef>
                  <a:spcPts val="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Can be necessary</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Planned </a:t>
              </a:r>
              <a:endParaRPr b="1" i="0" sz="1600" u="none" cap="none" strike="noStrike">
                <a:solidFill>
                  <a:schemeClr val="lt1"/>
                </a:solidFill>
                <a:latin typeface="Century Gothic"/>
                <a:ea typeface="Century Gothic"/>
                <a:cs typeface="Century Gothic"/>
                <a:sym typeface="Century Gothic"/>
              </a:endParaRPr>
            </a:p>
            <a:p>
              <a:pPr indent="-171450" lvl="1" marL="171450" marR="0" rtl="0" algn="l">
                <a:lnSpc>
                  <a:spcPct val="90000"/>
                </a:lnSpc>
                <a:spcBef>
                  <a:spcPts val="240"/>
                </a:spcBef>
                <a:spcAft>
                  <a:spcPts val="0"/>
                </a:spcAft>
                <a:buClr>
                  <a:schemeClr val="lt1"/>
                </a:buClr>
                <a:buSzPts val="1600"/>
                <a:buFont typeface="Century Gothic"/>
                <a:buChar char="•"/>
              </a:pPr>
              <a:r>
                <a:rPr b="1" i="0" lang="en-US" sz="1600" u="none" cap="none" strike="noStrike">
                  <a:solidFill>
                    <a:schemeClr val="lt1"/>
                  </a:solidFill>
                  <a:latin typeface="Century Gothic"/>
                  <a:ea typeface="Century Gothic"/>
                  <a:cs typeface="Century Gothic"/>
                  <a:sym typeface="Century Gothic"/>
                </a:rPr>
                <a:t>Unexpected</a:t>
              </a:r>
              <a:endParaRPr b="1" i="0" sz="1600" u="none" cap="none" strike="noStrike">
                <a:solidFill>
                  <a:schemeClr val="lt1"/>
                </a:solidFill>
                <a:latin typeface="Century Gothic"/>
                <a:ea typeface="Century Gothic"/>
                <a:cs typeface="Century Gothic"/>
                <a:sym typeface="Century Gothic"/>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1183371" y="56885"/>
            <a:ext cx="10473715" cy="72429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3200"/>
              <a:buFont typeface="Century Gothic"/>
              <a:buNone/>
            </a:pPr>
            <a:r>
              <a:rPr lang="en-US" sz="3200"/>
              <a:t>Expense examples </a:t>
            </a:r>
            <a:endParaRPr sz="3200"/>
          </a:p>
        </p:txBody>
      </p:sp>
      <p:grpSp>
        <p:nvGrpSpPr>
          <p:cNvPr id="210" name="Google Shape;210;p5"/>
          <p:cNvGrpSpPr/>
          <p:nvPr/>
        </p:nvGrpSpPr>
        <p:grpSpPr>
          <a:xfrm>
            <a:off x="333639" y="1047997"/>
            <a:ext cx="11694054" cy="5126070"/>
            <a:chOff x="3439" y="328331"/>
            <a:chExt cx="11694054" cy="5126070"/>
          </a:xfrm>
        </p:grpSpPr>
        <p:sp>
          <p:nvSpPr>
            <p:cNvPr id="211" name="Google Shape;211;p5"/>
            <p:cNvSpPr/>
            <p:nvPr/>
          </p:nvSpPr>
          <p:spPr>
            <a:xfrm>
              <a:off x="3439" y="328331"/>
              <a:ext cx="2645713" cy="661428"/>
            </a:xfrm>
            <a:prstGeom prst="roundRect">
              <a:avLst>
                <a:gd fmla="val 10000" name="adj"/>
              </a:avLst>
            </a:prstGeom>
            <a:solidFill>
              <a:srgbClr val="B012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5"/>
            <p:cNvSpPr txBox="1"/>
            <p:nvPr/>
          </p:nvSpPr>
          <p:spPr>
            <a:xfrm>
              <a:off x="22812" y="347704"/>
              <a:ext cx="2606967" cy="62268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Regular Bills:</a:t>
              </a:r>
              <a:endParaRPr b="0" i="0" sz="1400" u="none" cap="none" strike="noStrike">
                <a:solidFill>
                  <a:schemeClr val="lt1"/>
                </a:solidFill>
                <a:latin typeface="Century Gothic"/>
                <a:ea typeface="Century Gothic"/>
                <a:cs typeface="Century Gothic"/>
                <a:sym typeface="Century Gothic"/>
              </a:endParaRPr>
            </a:p>
          </p:txBody>
        </p:sp>
        <p:sp>
          <p:nvSpPr>
            <p:cNvPr id="213" name="Google Shape;213;p5"/>
            <p:cNvSpPr/>
            <p:nvPr/>
          </p:nvSpPr>
          <p:spPr>
            <a:xfrm rot="5400000">
              <a:off x="1268421" y="1047635"/>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3439" y="1221260"/>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5"/>
            <p:cNvSpPr txBox="1"/>
            <p:nvPr/>
          </p:nvSpPr>
          <p:spPr>
            <a:xfrm>
              <a:off x="22812" y="1240633"/>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Rent/ Mortgage</a:t>
              </a:r>
              <a:endParaRPr b="0" i="0" sz="1400" u="none" cap="none" strike="noStrike">
                <a:solidFill>
                  <a:srgbClr val="000000"/>
                </a:solidFill>
                <a:latin typeface="Arial"/>
                <a:ea typeface="Arial"/>
                <a:cs typeface="Arial"/>
                <a:sym typeface="Arial"/>
              </a:endParaRPr>
            </a:p>
          </p:txBody>
        </p:sp>
        <p:sp>
          <p:nvSpPr>
            <p:cNvPr id="216" name="Google Shape;216;p5"/>
            <p:cNvSpPr/>
            <p:nvPr/>
          </p:nvSpPr>
          <p:spPr>
            <a:xfrm rot="5400000">
              <a:off x="1268421" y="1940563"/>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
            <p:cNvSpPr/>
            <p:nvPr/>
          </p:nvSpPr>
          <p:spPr>
            <a:xfrm>
              <a:off x="3439" y="2114188"/>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5"/>
            <p:cNvSpPr txBox="1"/>
            <p:nvPr/>
          </p:nvSpPr>
          <p:spPr>
            <a:xfrm>
              <a:off x="22812" y="2133561"/>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Utilities ( BGE and Water)</a:t>
              </a:r>
              <a:endParaRPr b="0" i="0" sz="1100" u="none" cap="none" strike="noStrike">
                <a:solidFill>
                  <a:schemeClr val="lt1"/>
                </a:solidFill>
                <a:latin typeface="Century Gothic"/>
                <a:ea typeface="Century Gothic"/>
                <a:cs typeface="Century Gothic"/>
                <a:sym typeface="Century Gothic"/>
              </a:endParaRPr>
            </a:p>
          </p:txBody>
        </p:sp>
        <p:sp>
          <p:nvSpPr>
            <p:cNvPr id="219" name="Google Shape;219;p5"/>
            <p:cNvSpPr/>
            <p:nvPr/>
          </p:nvSpPr>
          <p:spPr>
            <a:xfrm rot="5400000">
              <a:off x="1268421" y="2833492"/>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5"/>
            <p:cNvSpPr/>
            <p:nvPr/>
          </p:nvSpPr>
          <p:spPr>
            <a:xfrm>
              <a:off x="3439" y="3007116"/>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
            <p:cNvSpPr txBox="1"/>
            <p:nvPr/>
          </p:nvSpPr>
          <p:spPr>
            <a:xfrm>
              <a:off x="22812" y="3026489"/>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Car ( Payments and Insurance) </a:t>
              </a:r>
              <a:endParaRPr b="0" i="0" sz="1100" u="none" cap="none" strike="noStrike">
                <a:solidFill>
                  <a:schemeClr val="lt1"/>
                </a:solidFill>
                <a:latin typeface="Century Gothic"/>
                <a:ea typeface="Century Gothic"/>
                <a:cs typeface="Century Gothic"/>
                <a:sym typeface="Century Gothic"/>
              </a:endParaRPr>
            </a:p>
          </p:txBody>
        </p:sp>
        <p:sp>
          <p:nvSpPr>
            <p:cNvPr id="222" name="Google Shape;222;p5"/>
            <p:cNvSpPr/>
            <p:nvPr/>
          </p:nvSpPr>
          <p:spPr>
            <a:xfrm rot="5400000">
              <a:off x="1268421" y="3726420"/>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a:off x="3439" y="3900045"/>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
            <p:cNvSpPr txBox="1"/>
            <p:nvPr/>
          </p:nvSpPr>
          <p:spPr>
            <a:xfrm>
              <a:off x="22812" y="3919418"/>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Cell Phone Service </a:t>
              </a:r>
              <a:endParaRPr b="0" i="0" sz="1100" u="none" cap="none" strike="noStrike">
                <a:solidFill>
                  <a:schemeClr val="lt1"/>
                </a:solidFill>
                <a:latin typeface="Century Gothic"/>
                <a:ea typeface="Century Gothic"/>
                <a:cs typeface="Century Gothic"/>
                <a:sym typeface="Century Gothic"/>
              </a:endParaRPr>
            </a:p>
          </p:txBody>
        </p:sp>
        <p:sp>
          <p:nvSpPr>
            <p:cNvPr id="225" name="Google Shape;225;p5"/>
            <p:cNvSpPr/>
            <p:nvPr/>
          </p:nvSpPr>
          <p:spPr>
            <a:xfrm rot="5400000">
              <a:off x="1268421" y="4619348"/>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3439" y="4792973"/>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5"/>
            <p:cNvSpPr txBox="1"/>
            <p:nvPr/>
          </p:nvSpPr>
          <p:spPr>
            <a:xfrm>
              <a:off x="22812" y="4812346"/>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Internet Connection</a:t>
              </a:r>
              <a:endParaRPr b="0" i="0" sz="1100" u="none" cap="none" strike="noStrike">
                <a:solidFill>
                  <a:schemeClr val="lt1"/>
                </a:solidFill>
                <a:latin typeface="Century Gothic"/>
                <a:ea typeface="Century Gothic"/>
                <a:cs typeface="Century Gothic"/>
                <a:sym typeface="Century Gothic"/>
              </a:endParaRPr>
            </a:p>
          </p:txBody>
        </p:sp>
        <p:sp>
          <p:nvSpPr>
            <p:cNvPr id="228" name="Google Shape;228;p5"/>
            <p:cNvSpPr/>
            <p:nvPr/>
          </p:nvSpPr>
          <p:spPr>
            <a:xfrm>
              <a:off x="3019552" y="328331"/>
              <a:ext cx="2645713" cy="661428"/>
            </a:xfrm>
            <a:prstGeom prst="roundRect">
              <a:avLst>
                <a:gd fmla="val 10000" name="adj"/>
              </a:avLst>
            </a:prstGeom>
            <a:solidFill>
              <a:srgbClr val="B012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5"/>
            <p:cNvSpPr txBox="1"/>
            <p:nvPr/>
          </p:nvSpPr>
          <p:spPr>
            <a:xfrm>
              <a:off x="3038925" y="347704"/>
              <a:ext cx="2606967" cy="62268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Other Regular Necessary Expenses</a:t>
              </a:r>
              <a:r>
                <a:rPr b="0" i="0" lang="en-US" sz="1100" u="none" cap="none" strike="noStrike">
                  <a:solidFill>
                    <a:schemeClr val="lt1"/>
                  </a:solidFill>
                  <a:latin typeface="Century Gothic"/>
                  <a:ea typeface="Century Gothic"/>
                  <a:cs typeface="Century Gothic"/>
                  <a:sym typeface="Century Gothic"/>
                </a:rPr>
                <a:t>: </a:t>
              </a:r>
              <a:endParaRPr b="0" i="0" sz="1100" u="none" cap="none" strike="noStrike">
                <a:solidFill>
                  <a:schemeClr val="lt1"/>
                </a:solidFill>
                <a:latin typeface="Century Gothic"/>
                <a:ea typeface="Century Gothic"/>
                <a:cs typeface="Century Gothic"/>
                <a:sym typeface="Century Gothic"/>
              </a:endParaRPr>
            </a:p>
          </p:txBody>
        </p:sp>
        <p:sp>
          <p:nvSpPr>
            <p:cNvPr id="230" name="Google Shape;230;p5"/>
            <p:cNvSpPr/>
            <p:nvPr/>
          </p:nvSpPr>
          <p:spPr>
            <a:xfrm rot="5400000">
              <a:off x="4284534" y="1047635"/>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5"/>
            <p:cNvSpPr/>
            <p:nvPr/>
          </p:nvSpPr>
          <p:spPr>
            <a:xfrm>
              <a:off x="3019552" y="1221260"/>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5"/>
            <p:cNvSpPr txBox="1"/>
            <p:nvPr/>
          </p:nvSpPr>
          <p:spPr>
            <a:xfrm>
              <a:off x="3038925" y="1240633"/>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Groceries and home care ( food; Drinks;  cleaning supplies; linens)</a:t>
              </a:r>
              <a:endParaRPr b="0" i="0" sz="1400" u="none" cap="none" strike="noStrike">
                <a:solidFill>
                  <a:srgbClr val="000000"/>
                </a:solidFill>
                <a:latin typeface="Arial"/>
                <a:ea typeface="Arial"/>
                <a:cs typeface="Arial"/>
                <a:sym typeface="Arial"/>
              </a:endParaRPr>
            </a:p>
          </p:txBody>
        </p:sp>
        <p:sp>
          <p:nvSpPr>
            <p:cNvPr id="233" name="Google Shape;233;p5"/>
            <p:cNvSpPr/>
            <p:nvPr/>
          </p:nvSpPr>
          <p:spPr>
            <a:xfrm rot="5400000">
              <a:off x="4284534" y="1940563"/>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5"/>
            <p:cNvSpPr/>
            <p:nvPr/>
          </p:nvSpPr>
          <p:spPr>
            <a:xfrm>
              <a:off x="3019552" y="2114188"/>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5"/>
            <p:cNvSpPr txBox="1"/>
            <p:nvPr/>
          </p:nvSpPr>
          <p:spPr>
            <a:xfrm>
              <a:off x="3038925" y="2133561"/>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Personal and Pet care ( clothing and Hair cuts etc.); </a:t>
              </a:r>
              <a:endParaRPr b="0" i="0" sz="1400" u="none" cap="none" strike="noStrike">
                <a:solidFill>
                  <a:srgbClr val="000000"/>
                </a:solidFill>
                <a:latin typeface="Arial"/>
                <a:ea typeface="Arial"/>
                <a:cs typeface="Arial"/>
                <a:sym typeface="Arial"/>
              </a:endParaRPr>
            </a:p>
          </p:txBody>
        </p:sp>
        <p:sp>
          <p:nvSpPr>
            <p:cNvPr id="236" name="Google Shape;236;p5"/>
            <p:cNvSpPr/>
            <p:nvPr/>
          </p:nvSpPr>
          <p:spPr>
            <a:xfrm rot="5400000">
              <a:off x="4284534" y="2833492"/>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5"/>
            <p:cNvSpPr/>
            <p:nvPr/>
          </p:nvSpPr>
          <p:spPr>
            <a:xfrm>
              <a:off x="3019552" y="3007116"/>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5"/>
            <p:cNvSpPr txBox="1"/>
            <p:nvPr/>
          </p:nvSpPr>
          <p:spPr>
            <a:xfrm>
              <a:off x="3038925" y="3026489"/>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Commute: Gas for you car and or Other related expenses;</a:t>
              </a:r>
              <a:endParaRPr b="0" i="0" sz="1400" u="none" cap="none" strike="noStrike">
                <a:solidFill>
                  <a:srgbClr val="000000"/>
                </a:solidFill>
                <a:latin typeface="Arial"/>
                <a:ea typeface="Arial"/>
                <a:cs typeface="Arial"/>
                <a:sym typeface="Arial"/>
              </a:endParaRPr>
            </a:p>
          </p:txBody>
        </p:sp>
        <p:sp>
          <p:nvSpPr>
            <p:cNvPr id="239" name="Google Shape;239;p5"/>
            <p:cNvSpPr/>
            <p:nvPr/>
          </p:nvSpPr>
          <p:spPr>
            <a:xfrm rot="5400000">
              <a:off x="4284534" y="3726420"/>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5"/>
            <p:cNvSpPr/>
            <p:nvPr/>
          </p:nvSpPr>
          <p:spPr>
            <a:xfrm>
              <a:off x="3019552" y="3900045"/>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5"/>
            <p:cNvSpPr txBox="1"/>
            <p:nvPr/>
          </p:nvSpPr>
          <p:spPr>
            <a:xfrm>
              <a:off x="3038925" y="3919418"/>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Medical or Prescription </a:t>
              </a:r>
              <a:endParaRPr b="0" i="0" sz="1400" u="none" cap="none" strike="noStrike">
                <a:solidFill>
                  <a:srgbClr val="000000"/>
                </a:solidFill>
                <a:latin typeface="Arial"/>
                <a:ea typeface="Arial"/>
                <a:cs typeface="Arial"/>
                <a:sym typeface="Arial"/>
              </a:endParaRPr>
            </a:p>
          </p:txBody>
        </p:sp>
        <p:sp>
          <p:nvSpPr>
            <p:cNvPr id="242" name="Google Shape;242;p5"/>
            <p:cNvSpPr/>
            <p:nvPr/>
          </p:nvSpPr>
          <p:spPr>
            <a:xfrm>
              <a:off x="6035666" y="328331"/>
              <a:ext cx="2645713" cy="661428"/>
            </a:xfrm>
            <a:prstGeom prst="roundRect">
              <a:avLst>
                <a:gd fmla="val 10000" name="adj"/>
              </a:avLst>
            </a:prstGeom>
            <a:solidFill>
              <a:srgbClr val="B012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5"/>
            <p:cNvSpPr txBox="1"/>
            <p:nvPr/>
          </p:nvSpPr>
          <p:spPr>
            <a:xfrm>
              <a:off x="6055039" y="347704"/>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1" i="0" lang="en-US" sz="1100" u="none" cap="none" strike="noStrike">
                  <a:solidFill>
                    <a:schemeClr val="lt1"/>
                  </a:solidFill>
                  <a:latin typeface="Century Gothic"/>
                  <a:ea typeface="Century Gothic"/>
                  <a:cs typeface="Century Gothic"/>
                  <a:sym typeface="Century Gothic"/>
                </a:rPr>
                <a:t>Other Expenses </a:t>
              </a:r>
              <a:r>
                <a:rPr b="0" i="0" lang="en-US" sz="1100" u="none" cap="none" strike="noStrike">
                  <a:solidFill>
                    <a:schemeClr val="lt1"/>
                  </a:solidFill>
                  <a:latin typeface="Century Gothic"/>
                  <a:ea typeface="Century Gothic"/>
                  <a:cs typeface="Century Gothic"/>
                  <a:sym typeface="Century Gothic"/>
                </a:rPr>
                <a:t>: </a:t>
              </a:r>
              <a:endParaRPr b="0" i="0" sz="1100" u="none" cap="none" strike="noStrike">
                <a:solidFill>
                  <a:schemeClr val="lt1"/>
                </a:solidFill>
                <a:latin typeface="Century Gothic"/>
                <a:ea typeface="Century Gothic"/>
                <a:cs typeface="Century Gothic"/>
                <a:sym typeface="Century Gothic"/>
              </a:endParaRPr>
            </a:p>
          </p:txBody>
        </p:sp>
        <p:sp>
          <p:nvSpPr>
            <p:cNvPr id="244" name="Google Shape;244;p5"/>
            <p:cNvSpPr/>
            <p:nvPr/>
          </p:nvSpPr>
          <p:spPr>
            <a:xfrm rot="5400000">
              <a:off x="7300648" y="1047635"/>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5"/>
            <p:cNvSpPr/>
            <p:nvPr/>
          </p:nvSpPr>
          <p:spPr>
            <a:xfrm>
              <a:off x="6035666" y="1221260"/>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5"/>
            <p:cNvSpPr txBox="1"/>
            <p:nvPr/>
          </p:nvSpPr>
          <p:spPr>
            <a:xfrm>
              <a:off x="6055039" y="1240633"/>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Entrainment:</a:t>
              </a:r>
              <a:endParaRPr b="0" i="0" sz="1400" u="none" cap="none" strike="noStrike">
                <a:solidFill>
                  <a:srgbClr val="000000"/>
                </a:solidFill>
                <a:latin typeface="Arial"/>
                <a:ea typeface="Arial"/>
                <a:cs typeface="Arial"/>
                <a:sym typeface="Arial"/>
              </a:endParaRPr>
            </a:p>
          </p:txBody>
        </p:sp>
        <p:sp>
          <p:nvSpPr>
            <p:cNvPr id="247" name="Google Shape;247;p5"/>
            <p:cNvSpPr/>
            <p:nvPr/>
          </p:nvSpPr>
          <p:spPr>
            <a:xfrm rot="5400000">
              <a:off x="7300648" y="1940563"/>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5"/>
            <p:cNvSpPr/>
            <p:nvPr/>
          </p:nvSpPr>
          <p:spPr>
            <a:xfrm>
              <a:off x="6035666" y="2114188"/>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5"/>
            <p:cNvSpPr txBox="1"/>
            <p:nvPr/>
          </p:nvSpPr>
          <p:spPr>
            <a:xfrm>
              <a:off x="6055039" y="2133561"/>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Eating/ Drinking out </a:t>
              </a:r>
              <a:endParaRPr b="0" i="0" sz="1400" u="none" cap="none" strike="noStrike">
                <a:solidFill>
                  <a:srgbClr val="000000"/>
                </a:solidFill>
                <a:latin typeface="Arial"/>
                <a:ea typeface="Arial"/>
                <a:cs typeface="Arial"/>
                <a:sym typeface="Arial"/>
              </a:endParaRPr>
            </a:p>
          </p:txBody>
        </p:sp>
        <p:sp>
          <p:nvSpPr>
            <p:cNvPr id="250" name="Google Shape;250;p5"/>
            <p:cNvSpPr/>
            <p:nvPr/>
          </p:nvSpPr>
          <p:spPr>
            <a:xfrm rot="5400000">
              <a:off x="7300648" y="2833492"/>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5"/>
            <p:cNvSpPr/>
            <p:nvPr/>
          </p:nvSpPr>
          <p:spPr>
            <a:xfrm>
              <a:off x="6035666" y="3007116"/>
              <a:ext cx="2645713" cy="1863693"/>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
            <p:cNvSpPr txBox="1"/>
            <p:nvPr/>
          </p:nvSpPr>
          <p:spPr>
            <a:xfrm>
              <a:off x="6090252" y="3061702"/>
              <a:ext cx="2536541" cy="1754521"/>
            </a:xfrm>
            <a:prstGeom prst="rect">
              <a:avLst/>
            </a:prstGeom>
            <a:noFill/>
            <a:ln>
              <a:noFill/>
            </a:ln>
          </p:spPr>
          <p:txBody>
            <a:bodyPr anchorCtr="0" anchor="t" bIns="13950" lIns="13950" spcFirstLastPara="1" rIns="13950" wrap="square" tIns="13950">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Subscriptions: </a:t>
              </a:r>
              <a:endParaRPr b="0" i="0" sz="1100" u="none" cap="none" strike="noStrike">
                <a:solidFill>
                  <a:schemeClr val="lt1"/>
                </a:solidFill>
                <a:latin typeface="Century Gothic"/>
                <a:ea typeface="Century Gothic"/>
                <a:cs typeface="Century Gothic"/>
                <a:sym typeface="Century Gothic"/>
              </a:endParaRPr>
            </a:p>
            <a:p>
              <a:pPr indent="-69850" lvl="1" marL="57150" marR="0" rtl="0" algn="l">
                <a:lnSpc>
                  <a:spcPct val="90000"/>
                </a:lnSpc>
                <a:spcBef>
                  <a:spcPts val="385"/>
                </a:spcBef>
                <a:spcAft>
                  <a:spcPts val="0"/>
                </a:spcAft>
                <a:buClr>
                  <a:schemeClr val="lt1"/>
                </a:buClr>
                <a:buSzPts val="1100"/>
                <a:buFont typeface="Century Gothic"/>
                <a:buChar char="•"/>
              </a:pPr>
              <a:r>
                <a:rPr b="0" i="0" lang="en-US" sz="1100" u="none" cap="none" strike="noStrike">
                  <a:solidFill>
                    <a:schemeClr val="lt1"/>
                  </a:solidFill>
                  <a:latin typeface="Century Gothic"/>
                  <a:ea typeface="Century Gothic"/>
                  <a:cs typeface="Century Gothic"/>
                  <a:sym typeface="Century Gothic"/>
                </a:rPr>
                <a:t>Gym; </a:t>
              </a:r>
              <a:endParaRPr b="0" i="0" sz="1100" u="none" cap="none" strike="noStrike">
                <a:solidFill>
                  <a:schemeClr val="lt1"/>
                </a:solidFill>
                <a:latin typeface="Century Gothic"/>
                <a:ea typeface="Century Gothic"/>
                <a:cs typeface="Century Gothic"/>
                <a:sym typeface="Century Gothic"/>
              </a:endParaRPr>
            </a:p>
            <a:p>
              <a:pPr indent="-69850" lvl="1" marL="57150" marR="0" rtl="0" algn="l">
                <a:lnSpc>
                  <a:spcPct val="90000"/>
                </a:lnSpc>
                <a:spcBef>
                  <a:spcPts val="165"/>
                </a:spcBef>
                <a:spcAft>
                  <a:spcPts val="0"/>
                </a:spcAft>
                <a:buClr>
                  <a:schemeClr val="lt1"/>
                </a:buClr>
                <a:buSzPts val="1100"/>
                <a:buFont typeface="Century Gothic"/>
                <a:buChar char="•"/>
              </a:pPr>
              <a:r>
                <a:rPr b="0" i="0" lang="en-US" sz="1100" u="none" cap="none" strike="noStrike">
                  <a:solidFill>
                    <a:schemeClr val="lt1"/>
                  </a:solidFill>
                  <a:latin typeface="Century Gothic"/>
                  <a:ea typeface="Century Gothic"/>
                  <a:cs typeface="Century Gothic"/>
                  <a:sym typeface="Century Gothic"/>
                </a:rPr>
                <a:t>Newspapers </a:t>
              </a:r>
              <a:endParaRPr b="0" i="0" sz="1100" u="none" cap="none" strike="noStrike">
                <a:solidFill>
                  <a:schemeClr val="lt1"/>
                </a:solidFill>
                <a:latin typeface="Century Gothic"/>
                <a:ea typeface="Century Gothic"/>
                <a:cs typeface="Century Gothic"/>
                <a:sym typeface="Century Gothic"/>
              </a:endParaRPr>
            </a:p>
            <a:p>
              <a:pPr indent="-69850" lvl="1" marL="57150" marR="0" rtl="0" algn="l">
                <a:lnSpc>
                  <a:spcPct val="90000"/>
                </a:lnSpc>
                <a:spcBef>
                  <a:spcPts val="165"/>
                </a:spcBef>
                <a:spcAft>
                  <a:spcPts val="0"/>
                </a:spcAft>
                <a:buClr>
                  <a:schemeClr val="lt1"/>
                </a:buClr>
                <a:buSzPts val="1100"/>
                <a:buFont typeface="Century Gothic"/>
                <a:buChar char="•"/>
              </a:pPr>
              <a:r>
                <a:rPr b="0" i="0" lang="en-US" sz="1100" u="none" cap="none" strike="noStrike">
                  <a:solidFill>
                    <a:schemeClr val="lt1"/>
                  </a:solidFill>
                  <a:latin typeface="Century Gothic"/>
                  <a:ea typeface="Century Gothic"/>
                  <a:cs typeface="Century Gothic"/>
                  <a:sym typeface="Century Gothic"/>
                </a:rPr>
                <a:t>Apps</a:t>
              </a:r>
              <a:endParaRPr b="0" i="0" sz="1400" u="none" cap="none" strike="noStrike">
                <a:solidFill>
                  <a:srgbClr val="000000"/>
                </a:solidFill>
                <a:latin typeface="Arial"/>
                <a:ea typeface="Arial"/>
                <a:cs typeface="Arial"/>
                <a:sym typeface="Arial"/>
              </a:endParaRPr>
            </a:p>
            <a:p>
              <a:pPr indent="-69850" lvl="1" marL="57150" marR="0" rtl="0" algn="l">
                <a:lnSpc>
                  <a:spcPct val="90000"/>
                </a:lnSpc>
                <a:spcBef>
                  <a:spcPts val="165"/>
                </a:spcBef>
                <a:spcAft>
                  <a:spcPts val="0"/>
                </a:spcAft>
                <a:buClr>
                  <a:schemeClr val="lt1"/>
                </a:buClr>
                <a:buSzPts val="1100"/>
                <a:buFont typeface="Century Gothic"/>
                <a:buChar char="•"/>
              </a:pPr>
              <a:r>
                <a:rPr b="0" i="0" lang="en-US" sz="1100" u="none" cap="none" strike="noStrike">
                  <a:solidFill>
                    <a:schemeClr val="lt1"/>
                  </a:solidFill>
                  <a:latin typeface="Century Gothic"/>
                  <a:ea typeface="Century Gothic"/>
                  <a:cs typeface="Century Gothic"/>
                  <a:sym typeface="Century Gothic"/>
                </a:rPr>
                <a:t>Donations</a:t>
              </a:r>
              <a:endParaRPr b="0" i="0" sz="1400" u="none" cap="none" strike="noStrike">
                <a:solidFill>
                  <a:srgbClr val="000000"/>
                </a:solidFill>
                <a:latin typeface="Arial"/>
                <a:ea typeface="Arial"/>
                <a:cs typeface="Arial"/>
                <a:sym typeface="Arial"/>
              </a:endParaRPr>
            </a:p>
          </p:txBody>
        </p:sp>
        <p:sp>
          <p:nvSpPr>
            <p:cNvPr id="253" name="Google Shape;253;p5"/>
            <p:cNvSpPr/>
            <p:nvPr/>
          </p:nvSpPr>
          <p:spPr>
            <a:xfrm>
              <a:off x="9051780" y="328331"/>
              <a:ext cx="2645713" cy="661428"/>
            </a:xfrm>
            <a:prstGeom prst="roundRect">
              <a:avLst>
                <a:gd fmla="val 10000" name="adj"/>
              </a:avLst>
            </a:prstGeom>
            <a:solidFill>
              <a:srgbClr val="B012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5"/>
            <p:cNvSpPr txBox="1"/>
            <p:nvPr/>
          </p:nvSpPr>
          <p:spPr>
            <a:xfrm>
              <a:off x="9071153" y="347704"/>
              <a:ext cx="2606967" cy="62268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Century Gothic"/>
                  <a:ea typeface="Century Gothic"/>
                  <a:cs typeface="Century Gothic"/>
                  <a:sym typeface="Century Gothic"/>
                </a:rPr>
                <a:t>Other infrequent: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rot="5400000">
              <a:off x="10316762" y="1047635"/>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5"/>
            <p:cNvSpPr/>
            <p:nvPr/>
          </p:nvSpPr>
          <p:spPr>
            <a:xfrm>
              <a:off x="9051780" y="1221260"/>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5"/>
            <p:cNvSpPr txBox="1"/>
            <p:nvPr/>
          </p:nvSpPr>
          <p:spPr>
            <a:xfrm>
              <a:off x="9071153" y="1240633"/>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Travel;</a:t>
              </a:r>
              <a:endParaRPr b="0" i="0" sz="1100" u="none" cap="none" strike="noStrike">
                <a:solidFill>
                  <a:schemeClr val="lt1"/>
                </a:solidFill>
                <a:latin typeface="Century Gothic"/>
                <a:ea typeface="Century Gothic"/>
                <a:cs typeface="Century Gothic"/>
                <a:sym typeface="Century Gothic"/>
              </a:endParaRPr>
            </a:p>
          </p:txBody>
        </p:sp>
        <p:sp>
          <p:nvSpPr>
            <p:cNvPr id="258" name="Google Shape;258;p5"/>
            <p:cNvSpPr/>
            <p:nvPr/>
          </p:nvSpPr>
          <p:spPr>
            <a:xfrm rot="5400000">
              <a:off x="10316762" y="1940563"/>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5"/>
            <p:cNvSpPr/>
            <p:nvPr/>
          </p:nvSpPr>
          <p:spPr>
            <a:xfrm>
              <a:off x="9051780" y="2114188"/>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5"/>
            <p:cNvSpPr txBox="1"/>
            <p:nvPr/>
          </p:nvSpPr>
          <p:spPr>
            <a:xfrm>
              <a:off x="9071153" y="2133561"/>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Gifts;</a:t>
              </a:r>
              <a:endParaRPr b="0" i="0" sz="1100" u="none" cap="none" strike="noStrike">
                <a:solidFill>
                  <a:schemeClr val="lt1"/>
                </a:solidFill>
                <a:latin typeface="Century Gothic"/>
                <a:ea typeface="Century Gothic"/>
                <a:cs typeface="Century Gothic"/>
                <a:sym typeface="Century Gothic"/>
              </a:endParaRPr>
            </a:p>
          </p:txBody>
        </p:sp>
        <p:sp>
          <p:nvSpPr>
            <p:cNvPr id="261" name="Google Shape;261;p5"/>
            <p:cNvSpPr/>
            <p:nvPr/>
          </p:nvSpPr>
          <p:spPr>
            <a:xfrm rot="5400000">
              <a:off x="10316762" y="2833492"/>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a:off x="9051780" y="3007116"/>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5"/>
            <p:cNvSpPr txBox="1"/>
            <p:nvPr/>
          </p:nvSpPr>
          <p:spPr>
            <a:xfrm>
              <a:off x="9071153" y="3026489"/>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Medical</a:t>
              </a:r>
              <a:endParaRPr b="0" i="0" sz="1400" u="none" cap="none" strike="noStrike">
                <a:solidFill>
                  <a:srgbClr val="000000"/>
                </a:solidFill>
                <a:latin typeface="Arial"/>
                <a:ea typeface="Arial"/>
                <a:cs typeface="Arial"/>
                <a:sym typeface="Arial"/>
              </a:endParaRPr>
            </a:p>
          </p:txBody>
        </p:sp>
        <p:sp>
          <p:nvSpPr>
            <p:cNvPr id="264" name="Google Shape;264;p5"/>
            <p:cNvSpPr/>
            <p:nvPr/>
          </p:nvSpPr>
          <p:spPr>
            <a:xfrm rot="5400000">
              <a:off x="10316762" y="3726420"/>
              <a:ext cx="115749" cy="115749"/>
            </a:xfrm>
            <a:prstGeom prst="rightArrow">
              <a:avLst>
                <a:gd fmla="val 66700" name="adj1"/>
                <a:gd fmla="val 50000" name="adj2"/>
              </a:avLst>
            </a:prstGeom>
            <a:solidFill>
              <a:srgbClr val="D3A9A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9051780" y="3900045"/>
              <a:ext cx="2645713" cy="661428"/>
            </a:xfrm>
            <a:prstGeom prst="roundRect">
              <a:avLst>
                <a:gd fmla="val 10000" name="adj"/>
              </a:avLst>
            </a:prstGeom>
            <a:solidFill>
              <a:srgbClr val="E3CACA">
                <a:alpha val="89411"/>
              </a:srgbClr>
            </a:solidFill>
            <a:ln cap="flat" cmpd="sng" w="12700">
              <a:solidFill>
                <a:srgbClr val="E3CACA">
                  <a:alpha val="8941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5"/>
            <p:cNvSpPr txBox="1"/>
            <p:nvPr/>
          </p:nvSpPr>
          <p:spPr>
            <a:xfrm>
              <a:off x="9071153" y="3919418"/>
              <a:ext cx="2606967" cy="62268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Century Gothic"/>
                  <a:ea typeface="Century Gothic"/>
                  <a:cs typeface="Century Gothic"/>
                  <a:sym typeface="Century Gothic"/>
                </a:rPr>
                <a:t>House/Car repairs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6"/>
          <p:cNvSpPr txBox="1"/>
          <p:nvPr>
            <p:ph type="title"/>
          </p:nvPr>
        </p:nvSpPr>
        <p:spPr>
          <a:xfrm>
            <a:off x="839792" y="457200"/>
            <a:ext cx="3275400" cy="817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2"/>
              </a:buClr>
              <a:buSzPts val="1800"/>
              <a:buFont typeface="Century Gothic"/>
              <a:buNone/>
            </a:pPr>
            <a:r>
              <a:rPr lang="en-US" sz="1800"/>
              <a:t>How and where do we  start? </a:t>
            </a:r>
            <a:endParaRPr sz="1800"/>
          </a:p>
        </p:txBody>
      </p:sp>
      <p:sp>
        <p:nvSpPr>
          <p:cNvPr id="272" name="Google Shape;272;p6"/>
          <p:cNvSpPr txBox="1"/>
          <p:nvPr>
            <p:ph idx="1" type="body"/>
          </p:nvPr>
        </p:nvSpPr>
        <p:spPr>
          <a:xfrm>
            <a:off x="4836066" y="1274625"/>
            <a:ext cx="5196000" cy="4572000"/>
          </a:xfrm>
          <a:prstGeom prst="rect">
            <a:avLst/>
          </a:prstGeom>
          <a:noFill/>
          <a:ln>
            <a:noFill/>
          </a:ln>
        </p:spPr>
        <p:txBody>
          <a:bodyPr anchorCtr="0" anchor="ctr" bIns="45700" lIns="91425" spcFirstLastPara="1" rIns="91425" wrap="square" tIns="45700">
            <a:normAutofit/>
          </a:bodyPr>
          <a:lstStyle/>
          <a:p>
            <a:pPr indent="-241300" lvl="0" marL="342900" rtl="0" algn="l">
              <a:lnSpc>
                <a:spcPct val="100000"/>
              </a:lnSpc>
              <a:spcBef>
                <a:spcPts val="0"/>
              </a:spcBef>
              <a:spcAft>
                <a:spcPts val="0"/>
              </a:spcAft>
              <a:buSzPts val="1600"/>
              <a:buNone/>
            </a:pPr>
            <a:r>
              <a:t/>
            </a:r>
            <a:endParaRPr/>
          </a:p>
        </p:txBody>
      </p:sp>
      <p:sp>
        <p:nvSpPr>
          <p:cNvPr id="273" name="Google Shape;273;p6"/>
          <p:cNvSpPr txBox="1"/>
          <p:nvPr>
            <p:ph idx="2" type="body"/>
          </p:nvPr>
        </p:nvSpPr>
        <p:spPr>
          <a:xfrm>
            <a:off x="412000" y="1357750"/>
            <a:ext cx="3531900" cy="4869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120"/>
              <a:buNone/>
            </a:pPr>
            <a:r>
              <a:t/>
            </a:r>
            <a:endParaRPr/>
          </a:p>
          <a:p>
            <a:pPr indent="-299720" lvl="0" marL="457200" rtl="0" algn="l">
              <a:lnSpc>
                <a:spcPct val="100000"/>
              </a:lnSpc>
              <a:spcBef>
                <a:spcPts val="0"/>
              </a:spcBef>
              <a:spcAft>
                <a:spcPts val="0"/>
              </a:spcAft>
              <a:buSzPts val="1120"/>
              <a:buChar char="●"/>
            </a:pPr>
            <a:r>
              <a:rPr lang="en-US"/>
              <a:t>What drives your cycle of income and expenses ? </a:t>
            </a:r>
            <a:endParaRPr/>
          </a:p>
          <a:p>
            <a:pPr indent="-289560" lvl="1" marL="914400" rtl="0" algn="l">
              <a:lnSpc>
                <a:spcPct val="100000"/>
              </a:lnSpc>
              <a:spcBef>
                <a:spcPts val="0"/>
              </a:spcBef>
              <a:spcAft>
                <a:spcPts val="0"/>
              </a:spcAft>
              <a:buSzPts val="960"/>
              <a:buChar char="○"/>
            </a:pPr>
            <a:r>
              <a:rPr lang="en-US"/>
              <a:t>weekly</a:t>
            </a:r>
            <a:endParaRPr/>
          </a:p>
          <a:p>
            <a:pPr indent="-289560" lvl="1" marL="914400" rtl="0" algn="l">
              <a:lnSpc>
                <a:spcPct val="100000"/>
              </a:lnSpc>
              <a:spcBef>
                <a:spcPts val="0"/>
              </a:spcBef>
              <a:spcAft>
                <a:spcPts val="0"/>
              </a:spcAft>
              <a:buSzPts val="960"/>
              <a:buChar char="○"/>
            </a:pPr>
            <a:r>
              <a:rPr lang="en-US"/>
              <a:t>biweekly</a:t>
            </a:r>
            <a:endParaRPr/>
          </a:p>
          <a:p>
            <a:pPr indent="-289560" lvl="1" marL="914400" rtl="0" algn="l">
              <a:lnSpc>
                <a:spcPct val="100000"/>
              </a:lnSpc>
              <a:spcBef>
                <a:spcPts val="0"/>
              </a:spcBef>
              <a:spcAft>
                <a:spcPts val="0"/>
              </a:spcAft>
              <a:buSzPts val="960"/>
              <a:buChar char="○"/>
            </a:pPr>
            <a:r>
              <a:rPr lang="en-US"/>
              <a:t>Monthly</a:t>
            </a:r>
            <a:endParaRPr/>
          </a:p>
          <a:p>
            <a:pPr indent="-289560" lvl="1" marL="914400" rtl="0" algn="l">
              <a:lnSpc>
                <a:spcPct val="100000"/>
              </a:lnSpc>
              <a:spcBef>
                <a:spcPts val="0"/>
              </a:spcBef>
              <a:spcAft>
                <a:spcPts val="0"/>
              </a:spcAft>
              <a:buSzPts val="960"/>
              <a:buChar char="○"/>
            </a:pPr>
            <a:r>
              <a:rPr lang="en-US"/>
              <a:t>Semester </a:t>
            </a:r>
            <a:endParaRPr/>
          </a:p>
          <a:p>
            <a:pPr indent="-299720" lvl="0" marL="457200" rtl="0" algn="l">
              <a:lnSpc>
                <a:spcPct val="100000"/>
              </a:lnSpc>
              <a:spcBef>
                <a:spcPts val="0"/>
              </a:spcBef>
              <a:spcAft>
                <a:spcPts val="0"/>
              </a:spcAft>
              <a:buSzPts val="1120"/>
              <a:buChar char="●"/>
            </a:pPr>
            <a:r>
              <a:rPr lang="en-US"/>
              <a:t>A current  month or the following;</a:t>
            </a:r>
            <a:endParaRPr/>
          </a:p>
          <a:p>
            <a:pPr indent="-289560" lvl="1" marL="914400" rtl="0" algn="l">
              <a:lnSpc>
                <a:spcPct val="100000"/>
              </a:lnSpc>
              <a:spcBef>
                <a:spcPts val="0"/>
              </a:spcBef>
              <a:spcAft>
                <a:spcPts val="0"/>
              </a:spcAft>
              <a:buSzPts val="960"/>
              <a:buChar char="○"/>
            </a:pPr>
            <a:r>
              <a:rPr lang="en-US"/>
              <a:t>Open your bank account </a:t>
            </a:r>
            <a:endParaRPr/>
          </a:p>
          <a:p>
            <a:pPr indent="-279400" lvl="2" marL="1371600" rtl="0" algn="l">
              <a:lnSpc>
                <a:spcPct val="100000"/>
              </a:lnSpc>
              <a:spcBef>
                <a:spcPts val="0"/>
              </a:spcBef>
              <a:spcAft>
                <a:spcPts val="0"/>
              </a:spcAft>
              <a:buSzPts val="800"/>
              <a:buChar char="■"/>
            </a:pPr>
            <a:r>
              <a:t/>
            </a:r>
            <a:endParaRPr/>
          </a:p>
          <a:p>
            <a:pPr indent="-289560" lvl="1" marL="914400" rtl="0" algn="l">
              <a:lnSpc>
                <a:spcPct val="100000"/>
              </a:lnSpc>
              <a:spcBef>
                <a:spcPts val="0"/>
              </a:spcBef>
              <a:spcAft>
                <a:spcPts val="0"/>
              </a:spcAft>
              <a:buSzPts val="960"/>
              <a:buChar char="○"/>
            </a:pPr>
            <a:r>
              <a:rPr lang="en-US"/>
              <a:t>Review the statement (s)  including credit cards spending</a:t>
            </a:r>
            <a:endParaRPr/>
          </a:p>
          <a:p>
            <a:pPr indent="-289560" lvl="1" marL="914400" rtl="0" algn="l">
              <a:lnSpc>
                <a:spcPct val="100000"/>
              </a:lnSpc>
              <a:spcBef>
                <a:spcPts val="0"/>
              </a:spcBef>
              <a:spcAft>
                <a:spcPts val="0"/>
              </a:spcAft>
              <a:buSzPts val="960"/>
              <a:buChar char="○"/>
            </a:pPr>
            <a:r>
              <a:rPr lang="en-US"/>
              <a:t>Add your balance at the Beginning </a:t>
            </a:r>
            <a:endParaRPr/>
          </a:p>
          <a:p>
            <a:pPr indent="-289560" lvl="1" marL="914400" rtl="0" algn="l">
              <a:lnSpc>
                <a:spcPct val="100000"/>
              </a:lnSpc>
              <a:spcBef>
                <a:spcPts val="0"/>
              </a:spcBef>
              <a:spcAft>
                <a:spcPts val="0"/>
              </a:spcAft>
              <a:buSzPts val="960"/>
              <a:buChar char="○"/>
            </a:pPr>
            <a:r>
              <a:rPr lang="en-US"/>
              <a:t>Start  categorizing each expense </a:t>
            </a:r>
            <a:endParaRPr/>
          </a:p>
          <a:p>
            <a:pPr indent="-289560" lvl="1" marL="914400" rtl="0" algn="l">
              <a:lnSpc>
                <a:spcPct val="100000"/>
              </a:lnSpc>
              <a:spcBef>
                <a:spcPts val="0"/>
              </a:spcBef>
              <a:spcAft>
                <a:spcPts val="0"/>
              </a:spcAft>
              <a:buSzPts val="960"/>
              <a:buChar char="○"/>
            </a:pPr>
            <a:r>
              <a:rPr lang="en-US"/>
              <a:t>How much many do you have left </a:t>
            </a:r>
            <a:endParaRPr/>
          </a:p>
          <a:p>
            <a:pPr indent="0" lvl="0" marL="914400" rtl="0" algn="l">
              <a:lnSpc>
                <a:spcPct val="100000"/>
              </a:lnSpc>
              <a:spcBef>
                <a:spcPts val="0"/>
              </a:spcBef>
              <a:spcAft>
                <a:spcPts val="0"/>
              </a:spcAft>
              <a:buSzPts val="1120"/>
              <a:buNone/>
            </a:pPr>
            <a:r>
              <a:t/>
            </a:r>
            <a:endParaRPr/>
          </a:p>
          <a:p>
            <a:pPr indent="0" lvl="0" marL="0" rtl="0" algn="l">
              <a:lnSpc>
                <a:spcPct val="100000"/>
              </a:lnSpc>
              <a:spcBef>
                <a:spcPts val="0"/>
              </a:spcBef>
              <a:spcAft>
                <a:spcPts val="0"/>
              </a:spcAft>
              <a:buSzPts val="1120"/>
              <a:buNone/>
            </a:pPr>
            <a:r>
              <a:t/>
            </a:r>
            <a:endParaRPr/>
          </a:p>
        </p:txBody>
      </p:sp>
      <p:pic>
        <p:nvPicPr>
          <p:cNvPr id="274" name="Google Shape;274;p6"/>
          <p:cNvPicPr preferRelativeResize="0"/>
          <p:nvPr/>
        </p:nvPicPr>
        <p:blipFill rotWithShape="1">
          <a:blip r:embed="rId3">
            <a:alphaModFix/>
          </a:blip>
          <a:srcRect b="0" l="0" r="0" t="0"/>
          <a:stretch/>
        </p:blipFill>
        <p:spPr>
          <a:xfrm>
            <a:off x="4252475" y="405526"/>
            <a:ext cx="7787126" cy="6296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cedb2a5707_0_15"/>
          <p:cNvSpPr txBox="1"/>
          <p:nvPr>
            <p:ph type="title"/>
          </p:nvPr>
        </p:nvSpPr>
        <p:spPr>
          <a:xfrm>
            <a:off x="646100" y="452725"/>
            <a:ext cx="10179900" cy="71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Annual Budget Template</a:t>
            </a:r>
            <a:endParaRPr/>
          </a:p>
        </p:txBody>
      </p:sp>
      <p:sp>
        <p:nvSpPr>
          <p:cNvPr id="281" name="Google Shape;281;gcedb2a5707_0_15"/>
          <p:cNvSpPr txBox="1"/>
          <p:nvPr>
            <p:ph idx="1" type="body"/>
          </p:nvPr>
        </p:nvSpPr>
        <p:spPr>
          <a:xfrm>
            <a:off x="1103312" y="2052918"/>
            <a:ext cx="8946600" cy="4195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a:p>
        </p:txBody>
      </p:sp>
      <p:pic>
        <p:nvPicPr>
          <p:cNvPr id="282" name="Google Shape;282;gcedb2a5707_0_15"/>
          <p:cNvPicPr preferRelativeResize="0"/>
          <p:nvPr/>
        </p:nvPicPr>
        <p:blipFill rotWithShape="1">
          <a:blip r:embed="rId3">
            <a:alphaModFix/>
          </a:blip>
          <a:srcRect b="0" l="0" r="0" t="0"/>
          <a:stretch/>
        </p:blipFill>
        <p:spPr>
          <a:xfrm>
            <a:off x="640200" y="1300950"/>
            <a:ext cx="10972650" cy="555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cedb2a5707_0_8"/>
          <p:cNvSpPr txBox="1"/>
          <p:nvPr>
            <p:ph type="title"/>
          </p:nvPr>
        </p:nvSpPr>
        <p:spPr>
          <a:xfrm>
            <a:off x="646100" y="452721"/>
            <a:ext cx="9404700" cy="645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2800"/>
              <a:buFont typeface="Century Gothic"/>
              <a:buNone/>
            </a:pPr>
            <a:r>
              <a:rPr lang="en-US" sz="2800"/>
              <a:t>Annual Budget Overview </a:t>
            </a:r>
            <a:endParaRPr/>
          </a:p>
        </p:txBody>
      </p:sp>
      <p:sp>
        <p:nvSpPr>
          <p:cNvPr id="289" name="Google Shape;289;gcedb2a5707_0_8"/>
          <p:cNvSpPr txBox="1"/>
          <p:nvPr>
            <p:ph idx="1" type="body"/>
          </p:nvPr>
        </p:nvSpPr>
        <p:spPr>
          <a:xfrm>
            <a:off x="1103312" y="2052918"/>
            <a:ext cx="8946600" cy="4195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t/>
            </a:r>
            <a:endParaRPr/>
          </a:p>
        </p:txBody>
      </p:sp>
      <p:pic>
        <p:nvPicPr>
          <p:cNvPr id="290" name="Google Shape;290;gcedb2a5707_0_8"/>
          <p:cNvPicPr preferRelativeResize="0"/>
          <p:nvPr/>
        </p:nvPicPr>
        <p:blipFill rotWithShape="1">
          <a:blip r:embed="rId3">
            <a:alphaModFix/>
          </a:blip>
          <a:srcRect b="0" l="0" r="0" t="0"/>
          <a:stretch/>
        </p:blipFill>
        <p:spPr>
          <a:xfrm>
            <a:off x="241425" y="1184200"/>
            <a:ext cx="11709149" cy="5673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2021-03-18T19:37:11Z</dcterms:created>
  <dc:creator>Lindita Dietzen</dc:creator>
</cp:coreProperties>
</file>